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4" r:id="rId4"/>
    <p:sldId id="263" r:id="rId5"/>
    <p:sldId id="262" r:id="rId6"/>
    <p:sldId id="265" r:id="rId7"/>
    <p:sldId id="266" r:id="rId8"/>
    <p:sldId id="267" r:id="rId9"/>
    <p:sldId id="268" r:id="rId10"/>
    <p:sldId id="270" r:id="rId11"/>
    <p:sldId id="269" r:id="rId12"/>
    <p:sldId id="272" r:id="rId13"/>
    <p:sldId id="271" r:id="rId14"/>
    <p:sldId id="273" r:id="rId15"/>
    <p:sldId id="274" r:id="rId16"/>
    <p:sldId id="276" r:id="rId17"/>
    <p:sldId id="275" r:id="rId18"/>
    <p:sldId id="259" r:id="rId19"/>
    <p:sldId id="25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04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20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226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635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089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698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234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9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10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22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24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201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42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29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37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16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304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41C9AE-06B3-46D8-9310-C220CE31025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FA7B79-7E51-475F-8D5A-BDDB40CD65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23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5DECCC-46BB-4ADC-8544-2BAB3B58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E4444-4539-42A7-8B4D-EE3BA27E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31268" cy="3615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методической работы </a:t>
            </a:r>
          </a:p>
          <a:p>
            <a:pPr marL="0" indent="0" algn="ctr">
              <a:buNone/>
            </a:pP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2021-2022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387368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37E40-3529-428A-8815-E829EA1C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185" y="188709"/>
            <a:ext cx="8534400" cy="4711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педагогов в конкурсах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8F8349F-3D01-4818-AC8A-40EE8C9773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617773"/>
              </p:ext>
            </p:extLst>
          </p:nvPr>
        </p:nvGraphicFramePr>
        <p:xfrm>
          <a:off x="339366" y="738455"/>
          <a:ext cx="11717516" cy="5841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6011">
                  <a:extLst>
                    <a:ext uri="{9D8B030D-6E8A-4147-A177-3AD203B41FA5}">
                      <a16:colId xmlns:a16="http://schemas.microsoft.com/office/drawing/2014/main" val="496958317"/>
                    </a:ext>
                  </a:extLst>
                </a:gridCol>
                <a:gridCol w="7211505">
                  <a:extLst>
                    <a:ext uri="{9D8B030D-6E8A-4147-A177-3AD203B41FA5}">
                      <a16:colId xmlns:a16="http://schemas.microsoft.com/office/drawing/2014/main" val="3040085861"/>
                    </a:ext>
                  </a:extLst>
                </a:gridCol>
              </a:tblGrid>
              <a:tr h="291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extLst>
                  <a:ext uri="{0D108BD9-81ED-4DB2-BD59-A6C34878D82A}">
                    <a16:rowId xmlns:a16="http://schemas.microsoft.com/office/drawing/2014/main" val="1076183410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заочный конкурс «Педагогические династии»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Прибытко Е.В. 3 место в номинации «Чтоб не распалась связь времен»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extLst>
                  <a:ext uri="{0D108BD9-81ED-4DB2-BD59-A6C34878D82A}">
                    <a16:rowId xmlns:a16="http://schemas.microsoft.com/office/drawing/2014/main" val="1866356651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конкурс «Мисс и Мистер педагог – 2021»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Мартык-оол А.А., Даржай А.В.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Стали обладателями гран-при конкурса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extLst>
                  <a:ext uri="{0D108BD9-81ED-4DB2-BD59-A6C34878D82A}">
                    <a16:rowId xmlns:a16="http://schemas.microsoft.com/office/drawing/2014/main" val="2763841884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педагогические чтения учителей начальных классов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 Ж.С. 2 место призер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Идам Д.Б. призер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extLst>
                  <a:ext uri="{0D108BD9-81ED-4DB2-BD59-A6C34878D82A}">
                    <a16:rowId xmlns:a16="http://schemas.microsoft.com/office/drawing/2014/main" val="2083868722"/>
                  </a:ext>
                </a:extLst>
              </a:tr>
              <a:tr h="37348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года МР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Кызылский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РТ – 2022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2022 – в номинации «Молодой специалист»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мастер-класс учителей родного, включая русский, языков – 2022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«Воспитать человека – 2022»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«Лучший педагог-мужчина – лидер и наставник»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«Педагог-психолог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2022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Сенги-Доржу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Сайлык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Саяновна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 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Байлак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Солангы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Монгушовна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3 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Ай-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Суу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Аран-ооловна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 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Алдынай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Нурсатовна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 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Байлак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Владимирович – 1 место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Ондар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Чодураа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Орлановна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 место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489" marR="19489" marT="0" marB="0"/>
                </a:tc>
                <a:extLst>
                  <a:ext uri="{0D108BD9-81ED-4DB2-BD59-A6C34878D82A}">
                    <a16:rowId xmlns:a16="http://schemas.microsoft.com/office/drawing/2014/main" val="114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294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2D849-29D1-463D-A351-E843B619C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62350A2-7B39-433F-A2AC-54C0DB177D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631875"/>
              </p:ext>
            </p:extLst>
          </p:nvPr>
        </p:nvGraphicFramePr>
        <p:xfrm>
          <a:off x="478427" y="195606"/>
          <a:ext cx="11029361" cy="6318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276">
                  <a:extLst>
                    <a:ext uri="{9D8B030D-6E8A-4147-A177-3AD203B41FA5}">
                      <a16:colId xmlns:a16="http://schemas.microsoft.com/office/drawing/2014/main" val="1333835932"/>
                    </a:ext>
                  </a:extLst>
                </a:gridCol>
                <a:gridCol w="6997085">
                  <a:extLst>
                    <a:ext uri="{9D8B030D-6E8A-4147-A177-3AD203B41FA5}">
                      <a16:colId xmlns:a16="http://schemas.microsoft.com/office/drawing/2014/main" val="3365056190"/>
                    </a:ext>
                  </a:extLst>
                </a:gridCol>
              </a:tblGrid>
              <a:tr h="5357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конкурс выразительного чтения среди учителей тувинского языка и литературы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Ондар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К.К. диплом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степени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2016888279"/>
                  </a:ext>
                </a:extLst>
              </a:tr>
              <a:tr h="6713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заочный конкурс «Лучший учитель физической культуры 2021»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 А.Ч. победитель в номинации «За значительный клад в развитие физической культуры и спорта»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Ховалыг Т.Х. победитель в номинации «Вклад в развитие физической культуры и спорта»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1705458822"/>
                  </a:ext>
                </a:extLst>
              </a:tr>
              <a:tr h="5357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педагогический конкурс «Творческий учитель -2021»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 Р.В. диплом участника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Фефелова А.В. диплом участника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4006955988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этап Всероссийский конкурс «Мой лучший урок»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Хомушку Ч.М., Ондар К-К.К. стали призерами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3268858262"/>
                  </a:ext>
                </a:extLst>
              </a:tr>
              <a:tr h="5357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этап Учитель года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«Лучший педагог-мужчина – лидер и наставник»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 Байлак Владимирович – 2 место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3446672912"/>
                  </a:ext>
                </a:extLst>
              </a:tr>
              <a:tr h="400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Межрегиональный конкурс методических разработок по обществознанию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Кара-Монгуш Л.Г. диплом лауреата 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степени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4134506696"/>
                  </a:ext>
                </a:extLst>
              </a:tr>
              <a:tr h="5357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10 - муниципального уровня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1 - межрегионального уровня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–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уровня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– всероссийского уровня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0" marR="40740" marT="0" marB="0"/>
                </a:tc>
                <a:extLst>
                  <a:ext uri="{0D108BD9-81ED-4DB2-BD59-A6C34878D82A}">
                    <a16:rowId xmlns:a16="http://schemas.microsoft.com/office/drawing/2014/main" val="1441139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717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7A1748-88A2-4F8F-AD47-9CE5B5645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765" y="2393479"/>
            <a:ext cx="10586301" cy="207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73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4470988-FC30-4E8C-877F-A489C6ACDE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620812"/>
              </p:ext>
            </p:extLst>
          </p:nvPr>
        </p:nvGraphicFramePr>
        <p:xfrm>
          <a:off x="128833" y="83845"/>
          <a:ext cx="11934334" cy="6618609"/>
        </p:xfrm>
        <a:graphic>
          <a:graphicData uri="http://schemas.openxmlformats.org/drawingml/2006/table">
            <a:tbl>
              <a:tblPr firstRow="1" firstCol="1" bandRow="1"/>
              <a:tblGrid>
                <a:gridCol w="3808429">
                  <a:extLst>
                    <a:ext uri="{9D8B030D-6E8A-4147-A177-3AD203B41FA5}">
                      <a16:colId xmlns:a16="http://schemas.microsoft.com/office/drawing/2014/main" val="535321697"/>
                    </a:ext>
                  </a:extLst>
                </a:gridCol>
                <a:gridCol w="1489435">
                  <a:extLst>
                    <a:ext uri="{9D8B030D-6E8A-4147-A177-3AD203B41FA5}">
                      <a16:colId xmlns:a16="http://schemas.microsoft.com/office/drawing/2014/main" val="974604331"/>
                    </a:ext>
                  </a:extLst>
                </a:gridCol>
                <a:gridCol w="2224726">
                  <a:extLst>
                    <a:ext uri="{9D8B030D-6E8A-4147-A177-3AD203B41FA5}">
                      <a16:colId xmlns:a16="http://schemas.microsoft.com/office/drawing/2014/main" val="211018291"/>
                    </a:ext>
                  </a:extLst>
                </a:gridCol>
                <a:gridCol w="1747101">
                  <a:extLst>
                    <a:ext uri="{9D8B030D-6E8A-4147-A177-3AD203B41FA5}">
                      <a16:colId xmlns:a16="http://schemas.microsoft.com/office/drawing/2014/main" val="4000398696"/>
                    </a:ext>
                  </a:extLst>
                </a:gridCol>
                <a:gridCol w="2664643">
                  <a:extLst>
                    <a:ext uri="{9D8B030D-6E8A-4147-A177-3AD203B41FA5}">
                      <a16:colId xmlns:a16="http://schemas.microsoft.com/office/drawing/2014/main" val="791905890"/>
                    </a:ext>
                  </a:extLst>
                </a:gridCol>
              </a:tblGrid>
              <a:tr h="2180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 конкурса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231149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«Я – исследователь»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Алдар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Аида Алдын-ооловна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086541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«Я – исследователь»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Сувандии Дарьяна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победитель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Донгак Элина Эдуардовна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725042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«Я – исследователь»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Тогус Начын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Шолбанмаа Экер-ооловна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692607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«Я – исследователь»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Дмитрий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 База-Кыс Анай-ооловна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26803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«Я – исследователь»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Санчай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Хертек Алина Монгун-ооловна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895706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«Я – исследователь»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Ооржак Чурагай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победитель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Шолбанмаа Экер-ооловна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310180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школьников «Шаг в будущее»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Саая Олчана Рустамовна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место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Рада Владимировна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7629964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школьников «Шаг в будущее»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Чемезов Егор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место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Павлова Любовь Сергеевна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3941112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школьников «Шаг в будущее»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Лилия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место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Шолбанмаа Экер-ооловна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184450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школьников «Шаг в будущее»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Давыш-оол Хун-Чулуу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место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Светлана Май-ооловна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277681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Научно-практическая конференция школьников «Шаг в будущее»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Топул Аялга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класс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место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Топул Алдын-кыс Мукуужуковна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376739"/>
                  </a:ext>
                </a:extLst>
              </a:tr>
              <a:tr h="4518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Конкурс каллиграфии «Красиво писать – красоту творить»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Айдаш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победитель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 Инга Ивановна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652682"/>
                  </a:ext>
                </a:extLst>
              </a:tr>
              <a:tr h="4906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Конкурс каллиграфии «Красиво писать – красоту творить»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Менди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 в номинации «Мастер леттеринга»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 Жанна Октябрьевна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328382"/>
                  </a:ext>
                </a:extLst>
              </a:tr>
              <a:tr h="2438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«Мое первое перышко»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Шолбан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номинация «Поэзия»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Амбаржи Чечек Эрес-ооловна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62127"/>
                  </a:ext>
                </a:extLst>
              </a:tr>
              <a:tr h="2438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«Мое первое перышко»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Донгак Кулдегин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номинация «Поэзия»</a:t>
                      </a: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Жанна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Октябрьевна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56" marR="13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692655"/>
                  </a:ext>
                </a:extLst>
              </a:tr>
            </a:tbl>
          </a:graphicData>
        </a:graphic>
      </p:graphicFrame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B53EAB59-1BD9-48CE-9428-38EEC9B0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222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E37B9E-097F-44ED-96BC-7DDEB8F9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A662D5E-AD86-4B13-BFC7-30CCDE69CA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498504"/>
              </p:ext>
            </p:extLst>
          </p:nvPr>
        </p:nvGraphicFramePr>
        <p:xfrm>
          <a:off x="160255" y="161894"/>
          <a:ext cx="11858919" cy="6421253"/>
        </p:xfrm>
        <a:graphic>
          <a:graphicData uri="http://schemas.openxmlformats.org/drawingml/2006/table">
            <a:tbl>
              <a:tblPr firstRow="1" firstCol="1" bandRow="1"/>
              <a:tblGrid>
                <a:gridCol w="3799003">
                  <a:extLst>
                    <a:ext uri="{9D8B030D-6E8A-4147-A177-3AD203B41FA5}">
                      <a16:colId xmlns:a16="http://schemas.microsoft.com/office/drawing/2014/main" val="1505987914"/>
                    </a:ext>
                  </a:extLst>
                </a:gridCol>
                <a:gridCol w="2344769">
                  <a:extLst>
                    <a:ext uri="{9D8B030D-6E8A-4147-A177-3AD203B41FA5}">
                      <a16:colId xmlns:a16="http://schemas.microsoft.com/office/drawing/2014/main" val="4081327756"/>
                    </a:ext>
                  </a:extLst>
                </a:gridCol>
                <a:gridCol w="1689498">
                  <a:extLst>
                    <a:ext uri="{9D8B030D-6E8A-4147-A177-3AD203B41FA5}">
                      <a16:colId xmlns:a16="http://schemas.microsoft.com/office/drawing/2014/main" val="3269786425"/>
                    </a:ext>
                  </a:extLst>
                </a:gridCol>
                <a:gridCol w="1765503">
                  <a:extLst>
                    <a:ext uri="{9D8B030D-6E8A-4147-A177-3AD203B41FA5}">
                      <a16:colId xmlns:a16="http://schemas.microsoft.com/office/drawing/2014/main" val="1661173699"/>
                    </a:ext>
                  </a:extLst>
                </a:gridCol>
                <a:gridCol w="2260146">
                  <a:extLst>
                    <a:ext uri="{9D8B030D-6E8A-4147-A177-3AD203B41FA5}">
                      <a16:colId xmlns:a16="http://schemas.microsoft.com/office/drawing/2014/main" val="360390267"/>
                    </a:ext>
                  </a:extLst>
                </a:gridCol>
              </a:tblGrid>
              <a:tr h="532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Республиканская научно-практическая конференция школьников «Монгуш Буян-Бадыргы – основатель тувинской государственности»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Дарина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место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Айлана Борбак-ооловна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149276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Республиканская онлайн викторина среди 1-4 классов, посвященной 120-летию С.К. Тока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Дмитрий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место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 База-Кыс Анай-ооловна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19611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конкурс сочинений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Дозураш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 класс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место 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Светлана Май-ооловна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00179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конкурс сочинений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Санарова Александра 9 класс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место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 Жанна Октябрьевна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1448189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конкурс сочинений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Дадар-оол Доржу 7 класс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место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 Жанна Октябрьевна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426577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конкурс сочинений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Дмитрий 4 класс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место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 База-кыс Анай-ооловна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511490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 конкурс научно-исследовательских работ «Родина у нас одна»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Топул Аялга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 победителя 2 степени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Топул Алдын-кыс Мукужуковна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90871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конкурс исследовательских краеведческих работ обучающихся «Отечество»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 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Леканцева Анна 8 класс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степени призер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Рада Владимировна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554108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Математический бой (КПКУ)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Команда 6-ых классов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место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Молодые педагоги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20801"/>
                  </a:ext>
                </a:extLst>
              </a:tr>
              <a:tr h="532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 конкурс творческих и письменных работ в форме эссе по теме «Тува – мой край родной»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Байлак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класс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номинации «Салчак Тока – в жизни Тувы и тувинского народа»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Намчыл-оол Мира Кара-ооловна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494267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XXVI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Республиканская научно-практическая конференция «Шаг в будущее»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Саая Олчана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степени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Монгуш Рада Владимировна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648705"/>
                  </a:ext>
                </a:extLst>
              </a:tr>
              <a:tr h="126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«Мое первое перышко»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Донгак Кулдегин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степени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 Жанна Октябрьевна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527636"/>
                  </a:ext>
                </a:extLst>
              </a:tr>
              <a:tr h="261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 конкурс каллиграфии «Красиво писать – красоту творить»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Куулар Айдаш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победа в номинации «Лучший грамотей»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Кужугет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Инга Ивановна</a:t>
                      </a:r>
                    </a:p>
                  </a:txBody>
                  <a:tcPr marL="12574" marR="12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055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652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A4521D1-316D-492C-BD05-CF0FFCE68C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453765"/>
              </p:ext>
            </p:extLst>
          </p:nvPr>
        </p:nvGraphicFramePr>
        <p:xfrm>
          <a:off x="319680" y="160320"/>
          <a:ext cx="11690067" cy="6334748"/>
        </p:xfrm>
        <a:graphic>
          <a:graphicData uri="http://schemas.openxmlformats.org/drawingml/2006/table">
            <a:tbl>
              <a:tblPr firstRow="1" firstCol="1" bandRow="1"/>
              <a:tblGrid>
                <a:gridCol w="3235093">
                  <a:extLst>
                    <a:ext uri="{9D8B030D-6E8A-4147-A177-3AD203B41FA5}">
                      <a16:colId xmlns:a16="http://schemas.microsoft.com/office/drawing/2014/main" val="2704140806"/>
                    </a:ext>
                  </a:extLst>
                </a:gridCol>
                <a:gridCol w="2445439">
                  <a:extLst>
                    <a:ext uri="{9D8B030D-6E8A-4147-A177-3AD203B41FA5}">
                      <a16:colId xmlns:a16="http://schemas.microsoft.com/office/drawing/2014/main" val="3348206401"/>
                    </a:ext>
                  </a:extLst>
                </a:gridCol>
                <a:gridCol w="1707471">
                  <a:extLst>
                    <a:ext uri="{9D8B030D-6E8A-4147-A177-3AD203B41FA5}">
                      <a16:colId xmlns:a16="http://schemas.microsoft.com/office/drawing/2014/main" val="3626861980"/>
                    </a:ext>
                  </a:extLst>
                </a:gridCol>
                <a:gridCol w="1898250">
                  <a:extLst>
                    <a:ext uri="{9D8B030D-6E8A-4147-A177-3AD203B41FA5}">
                      <a16:colId xmlns:a16="http://schemas.microsoft.com/office/drawing/2014/main" val="2926173261"/>
                    </a:ext>
                  </a:extLst>
                </a:gridCol>
                <a:gridCol w="2403814">
                  <a:extLst>
                    <a:ext uri="{9D8B030D-6E8A-4147-A177-3AD203B41FA5}">
                      <a16:colId xmlns:a16="http://schemas.microsoft.com/office/drawing/2014/main" val="948647620"/>
                    </a:ext>
                  </a:extLst>
                </a:gridCol>
              </a:tblGrid>
              <a:tr h="667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 фестиваль «Леонардо»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Шмит Доржана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финалист фестиваля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Кара-Монгуш Лилия Геннадьевна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089322"/>
                  </a:ext>
                </a:extLst>
              </a:tr>
              <a:tr h="1012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Всероссийский литературный конкурс «Звезда Арктики – умка»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Леканцева Анна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 участника эссе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Кужугет Жанна Октябрьевна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558604"/>
                  </a:ext>
                </a:extLst>
              </a:tr>
              <a:tr h="901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Всероссийские онлайн олимпиады Учи.ру 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учащиеся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Дипломы победителей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учителя начальных классов, учителя русского языка и литературы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458801"/>
                  </a:ext>
                </a:extLst>
              </a:tr>
              <a:tr h="667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Фестиваль сочинений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РусФест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учащиеся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Свидетельства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учителя русского языка и литературы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078261"/>
                  </a:ext>
                </a:extLst>
              </a:tr>
              <a:tr h="3085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Муниципальные -15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Региональные - 13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Всероссийские - 4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предметам: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Русоведы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Начальные классы – 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Родноведы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Географы – 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Историки –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Математики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Остальные нет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2172" marR="3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938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747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A388F-DEB9-4470-B5F6-AAA83B20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20" y="122721"/>
            <a:ext cx="1108044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Школьный, муниципальный этапы Всероссийской предметной олимпиады школьников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9A5414-BC3E-4B3D-AEDF-CC761F75B0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003372"/>
              </p:ext>
            </p:extLst>
          </p:nvPr>
        </p:nvGraphicFramePr>
        <p:xfrm>
          <a:off x="520336" y="1959005"/>
          <a:ext cx="11282023" cy="4451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3634">
                  <a:extLst>
                    <a:ext uri="{9D8B030D-6E8A-4147-A177-3AD203B41FA5}">
                      <a16:colId xmlns:a16="http://schemas.microsoft.com/office/drawing/2014/main" val="928562015"/>
                    </a:ext>
                  </a:extLst>
                </a:gridCol>
                <a:gridCol w="2295535">
                  <a:extLst>
                    <a:ext uri="{9D8B030D-6E8A-4147-A177-3AD203B41FA5}">
                      <a16:colId xmlns:a16="http://schemas.microsoft.com/office/drawing/2014/main" val="15963597"/>
                    </a:ext>
                  </a:extLst>
                </a:gridCol>
                <a:gridCol w="2256860">
                  <a:extLst>
                    <a:ext uri="{9D8B030D-6E8A-4147-A177-3AD203B41FA5}">
                      <a16:colId xmlns:a16="http://schemas.microsoft.com/office/drawing/2014/main" val="150601865"/>
                    </a:ext>
                  </a:extLst>
                </a:gridCol>
                <a:gridCol w="2257997">
                  <a:extLst>
                    <a:ext uri="{9D8B030D-6E8A-4147-A177-3AD203B41FA5}">
                      <a16:colId xmlns:a16="http://schemas.microsoft.com/office/drawing/2014/main" val="548075550"/>
                    </a:ext>
                  </a:extLst>
                </a:gridCol>
                <a:gridCol w="2257997">
                  <a:extLst>
                    <a:ext uri="{9D8B030D-6E8A-4147-A177-3AD203B41FA5}">
                      <a16:colId xmlns:a16="http://schemas.microsoft.com/office/drawing/2014/main" val="4018944512"/>
                    </a:ext>
                  </a:extLst>
                </a:gridCol>
              </a:tblGrid>
              <a:tr h="584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4284025"/>
                  </a:ext>
                </a:extLst>
              </a:tr>
              <a:tr h="1483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Школьный этап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(54 победителя)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(125 призеров)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(84 победителя и 40 призера)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(72 победителей, 131 призеров)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889846"/>
                  </a:ext>
                </a:extLst>
              </a:tr>
              <a:tr h="2383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участника, из них 23 победителей, призеров, из них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человек - призеров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участника,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8 победителей,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призеров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участника,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10 победителей,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призеров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 участников,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9 победителей, 37 призеров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2414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300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D3BF42-30EE-42CD-A84B-4CA345959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31F55BF6-0751-4C36-A138-6223CA8C6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317" y="150961"/>
            <a:ext cx="5072848" cy="6414860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74446D8-1CAF-45D4-A8F9-921858062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35" y="146422"/>
            <a:ext cx="4780619" cy="641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0F11F5-F13A-43AF-93FD-B886A8669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04" y="1015738"/>
            <a:ext cx="11340444" cy="3615267"/>
          </a:xfrm>
        </p:spPr>
        <p:txBody>
          <a:bodyPr>
            <a:normAutofit/>
          </a:bodyPr>
          <a:lstStyle/>
          <a:p>
            <a:pPr algn="ctr" fontAlgn="base"/>
            <a:r>
              <a:rPr lang="ru-RU" b="1" dirty="0"/>
              <a:t>Направления нашей работы в этом учебном году: </a:t>
            </a:r>
            <a:endParaRPr lang="ru-RU" dirty="0"/>
          </a:p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«Достижение нового качества образования через применение образовательных технологий деятельностного типа и обновление содержания образования, гарантирующего выполнение ФГОС НОО, ООО, СОО и ФГОС НОО и ООО 2021 года». </a:t>
            </a:r>
          </a:p>
        </p:txBody>
      </p:sp>
    </p:spTree>
    <p:extLst>
      <p:ext uri="{BB962C8B-B14F-4D97-AF65-F5344CB8AC3E}">
        <p14:creationId xmlns:p14="http://schemas.microsoft.com/office/powerpoint/2010/main" val="1637951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65B11D-DEE3-49B5-A4C6-03F81B84F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236" y="537328"/>
            <a:ext cx="10797635" cy="5997892"/>
          </a:xfrm>
        </p:spPr>
        <p:txBody>
          <a:bodyPr>
            <a:normAutofit/>
          </a:bodyPr>
          <a:lstStyle/>
          <a:p>
            <a:r>
              <a:rPr lang="ru-RU" dirty="0"/>
              <a:t>Задачи методической работы в 2022/23 учебном году:</a:t>
            </a:r>
          </a:p>
          <a:p>
            <a:r>
              <a:rPr lang="ru-RU" dirty="0"/>
              <a:t>- Организация образовательного процесса по новым ФГОС НОО и ООО. Особенности реализации ООП НОО и ООО по новым ФГОС.</a:t>
            </a:r>
          </a:p>
          <a:p>
            <a:r>
              <a:rPr lang="ru-RU" dirty="0"/>
              <a:t>- Новые концепции преподавания предметов и пути их реализации на уроках и во внеурочной деятельности.</a:t>
            </a:r>
          </a:p>
          <a:p>
            <a:r>
              <a:rPr lang="ru-RU" dirty="0"/>
              <a:t>- Особенности идеологической воспитательной работы в новом учебном году (внедрение в образовательный процесс государственной символики РФ).</a:t>
            </a:r>
          </a:p>
          <a:p>
            <a:r>
              <a:rPr lang="ru-RU" dirty="0"/>
              <a:t>- Реализация программы наставничества (форма «Учитель–учитель») (программа)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873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4EFF31-CE98-4340-9F56-E7D638E45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86" y="195606"/>
            <a:ext cx="11598914" cy="643143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Учителя школы работали над методической темой: «Современные требования к качеству урока – ориентиры на обновление содержания образования».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Цель: повышение теоретических и практических знаний педагогов в области методики проведения современного урока.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Задачи: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Продолжение модернизации системы обучения в школе путем изучения теории по вопросу требований к современному уроку;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Использование современных образовательных технологий в образовательной деятельности, в частности — поисково-исследовательскую деятельность, метод проектов;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Расширение области использования информационных технологий при проведении уроков с учетом возможностей информационно-образовательной среды «Российская электронная школа»,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Учи.ру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 и т.д. для самостоятельного поиска и обработки информации школьниками;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 Непрерывное обновление профессиональных знаний и приобретения новых профессиональных навыков, обеспечивающей высокое качество и доступность образования всех видов и уровней;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5. Выявление, поддержка и развитие способностей и талантов у детей, направленных на самоопределение и профессиональную ориентацию всех обучающихся.</a:t>
            </a:r>
            <a:endParaRPr lang="ru-RU" sz="1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944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BD04EA-270F-44DA-BF39-F2F25EBD3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640" y="186179"/>
            <a:ext cx="11108720" cy="5818695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В соответствии с целями и задачами школы научно-методическая работа осуществлялась по следующим направлениям деятельности:</a:t>
            </a:r>
            <a:endParaRPr lang="ru-RU" sz="2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качества преподавания учебных предметов.</a:t>
            </a:r>
            <a:endParaRPr lang="ru-RU" sz="2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уровня профессиональной подготовки учителей.</a:t>
            </a:r>
            <a:endParaRPr lang="ru-RU" sz="2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одаренными детьми.</a:t>
            </a:r>
            <a:endParaRPr lang="ru-RU" sz="2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к ГИА учащихся.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Курсовая подготовка педагогических кадров в соответствии обновленными ФГОС21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06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8DC9E-351B-4478-B0B2-2CCA3D3FD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13" y="169855"/>
            <a:ext cx="11227323" cy="1507067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кадрового состава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педстажу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3 года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A8AFA50-1B98-4DC6-99C0-5B0E9FBCF2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361092"/>
              </p:ext>
            </p:extLst>
          </p:nvPr>
        </p:nvGraphicFramePr>
        <p:xfrm>
          <a:off x="585253" y="1676922"/>
          <a:ext cx="10962581" cy="4773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7803">
                  <a:extLst>
                    <a:ext uri="{9D8B030D-6E8A-4147-A177-3AD203B41FA5}">
                      <a16:colId xmlns:a16="http://schemas.microsoft.com/office/drawing/2014/main" val="4208627678"/>
                    </a:ext>
                  </a:extLst>
                </a:gridCol>
                <a:gridCol w="2306991">
                  <a:extLst>
                    <a:ext uri="{9D8B030D-6E8A-4147-A177-3AD203B41FA5}">
                      <a16:colId xmlns:a16="http://schemas.microsoft.com/office/drawing/2014/main" val="3975736923"/>
                    </a:ext>
                  </a:extLst>
                </a:gridCol>
                <a:gridCol w="2269414">
                  <a:extLst>
                    <a:ext uri="{9D8B030D-6E8A-4147-A177-3AD203B41FA5}">
                      <a16:colId xmlns:a16="http://schemas.microsoft.com/office/drawing/2014/main" val="32885042"/>
                    </a:ext>
                  </a:extLst>
                </a:gridCol>
                <a:gridCol w="3018373">
                  <a:extLst>
                    <a:ext uri="{9D8B030D-6E8A-4147-A177-3AD203B41FA5}">
                      <a16:colId xmlns:a16="http://schemas.microsoft.com/office/drawing/2014/main" val="2775378923"/>
                    </a:ext>
                  </a:extLst>
                </a:gridCol>
              </a:tblGrid>
              <a:tr h="624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2423290"/>
                  </a:ext>
                </a:extLst>
              </a:tr>
              <a:tr h="1022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педагогических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1644747"/>
                  </a:ext>
                </a:extLst>
              </a:tr>
              <a:tr h="625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 лет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(22,4 %)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(22,4%)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(25%)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6523002"/>
                  </a:ext>
                </a:extLst>
              </a:tr>
              <a:tr h="625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6-10 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(21, 5 %)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(22,4%)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(25,8%)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9008662"/>
                  </a:ext>
                </a:extLst>
              </a:tr>
              <a:tr h="625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11-20 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(15,5 %)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(20,6%)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(16,6%)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8391305"/>
                  </a:ext>
                </a:extLst>
              </a:tr>
              <a:tr h="625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21-25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(13,7 %)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(12%)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(10,8%)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4443269"/>
                  </a:ext>
                </a:extLst>
              </a:tr>
              <a:tr h="625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25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(26,7 %)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(22,4%)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(21,6)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7193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25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B952C-E1B9-4CE6-A5FF-643A4D85F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106690"/>
            <a:ext cx="11604395" cy="1507067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возрастного состава педагогов за 3 года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2FF5BA6-4683-4A03-A888-D6F0E19F6A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807157"/>
              </p:ext>
            </p:extLst>
          </p:nvPr>
        </p:nvGraphicFramePr>
        <p:xfrm>
          <a:off x="458705" y="1868280"/>
          <a:ext cx="11164542" cy="4391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5093">
                  <a:extLst>
                    <a:ext uri="{9D8B030D-6E8A-4147-A177-3AD203B41FA5}">
                      <a16:colId xmlns:a16="http://schemas.microsoft.com/office/drawing/2014/main" val="615723311"/>
                    </a:ext>
                  </a:extLst>
                </a:gridCol>
                <a:gridCol w="2490214">
                  <a:extLst>
                    <a:ext uri="{9D8B030D-6E8A-4147-A177-3AD203B41FA5}">
                      <a16:colId xmlns:a16="http://schemas.microsoft.com/office/drawing/2014/main" val="1692989499"/>
                    </a:ext>
                  </a:extLst>
                </a:gridCol>
                <a:gridCol w="2274328">
                  <a:extLst>
                    <a:ext uri="{9D8B030D-6E8A-4147-A177-3AD203B41FA5}">
                      <a16:colId xmlns:a16="http://schemas.microsoft.com/office/drawing/2014/main" val="1181511872"/>
                    </a:ext>
                  </a:extLst>
                </a:gridCol>
                <a:gridCol w="3024907">
                  <a:extLst>
                    <a:ext uri="{9D8B030D-6E8A-4147-A177-3AD203B41FA5}">
                      <a16:colId xmlns:a16="http://schemas.microsoft.com/office/drawing/2014/main" val="1104413254"/>
                    </a:ext>
                  </a:extLst>
                </a:gridCol>
              </a:tblGrid>
              <a:tr h="823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8282246"/>
                  </a:ext>
                </a:extLst>
              </a:tr>
              <a:tr h="7201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педработников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71570"/>
                  </a:ext>
                </a:extLst>
              </a:tr>
              <a:tr h="7119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0т 19 до 25 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(3,4%)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(7,8%)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(7,5%)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0728022"/>
                  </a:ext>
                </a:extLst>
              </a:tr>
              <a:tr h="7119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26 до 35л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(25%)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(27,6%)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(32,5%)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2037617"/>
                  </a:ext>
                </a:extLst>
              </a:tr>
              <a:tr h="7119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36 до 45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(37,9%)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(32,7%)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(27,5%)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254933"/>
                  </a:ext>
                </a:extLst>
              </a:tr>
              <a:tr h="7119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Старше 45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(33,6%)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(31,9%)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(32,5%)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6395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89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38D77-ABE3-4DC6-B4EB-E97E8916B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353" y="113294"/>
            <a:ext cx="11378151" cy="150706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Анализ кадрового состава по квалификационным категориям за 4 года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57162BC-80D5-4CCD-9F6E-D2E2A214E4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317320"/>
              </p:ext>
            </p:extLst>
          </p:nvPr>
        </p:nvGraphicFramePr>
        <p:xfrm>
          <a:off x="558561" y="2056971"/>
          <a:ext cx="11074878" cy="3959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8035">
                  <a:extLst>
                    <a:ext uri="{9D8B030D-6E8A-4147-A177-3AD203B41FA5}">
                      <a16:colId xmlns:a16="http://schemas.microsoft.com/office/drawing/2014/main" val="589935695"/>
                    </a:ext>
                  </a:extLst>
                </a:gridCol>
                <a:gridCol w="1568739">
                  <a:extLst>
                    <a:ext uri="{9D8B030D-6E8A-4147-A177-3AD203B41FA5}">
                      <a16:colId xmlns:a16="http://schemas.microsoft.com/office/drawing/2014/main" val="508689621"/>
                    </a:ext>
                  </a:extLst>
                </a:gridCol>
                <a:gridCol w="2132142">
                  <a:extLst>
                    <a:ext uri="{9D8B030D-6E8A-4147-A177-3AD203B41FA5}">
                      <a16:colId xmlns:a16="http://schemas.microsoft.com/office/drawing/2014/main" val="888399691"/>
                    </a:ext>
                  </a:extLst>
                </a:gridCol>
                <a:gridCol w="2459542">
                  <a:extLst>
                    <a:ext uri="{9D8B030D-6E8A-4147-A177-3AD203B41FA5}">
                      <a16:colId xmlns:a16="http://schemas.microsoft.com/office/drawing/2014/main" val="1212824589"/>
                    </a:ext>
                  </a:extLst>
                </a:gridCol>
                <a:gridCol w="2296420">
                  <a:extLst>
                    <a:ext uri="{9D8B030D-6E8A-4147-A177-3AD203B41FA5}">
                      <a16:colId xmlns:a16="http://schemas.microsoft.com/office/drawing/2014/main" val="1168520303"/>
                    </a:ext>
                  </a:extLst>
                </a:gridCol>
              </a:tblGrid>
              <a:tr h="6862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4019230"/>
                  </a:ext>
                </a:extLst>
              </a:tr>
              <a:tr h="6693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педработников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1731517"/>
                  </a:ext>
                </a:extLst>
              </a:tr>
              <a:tr h="6509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категории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(22 %)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(19,8 %)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(23,3%)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(30%)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3443244"/>
                  </a:ext>
                </a:extLst>
              </a:tr>
              <a:tr h="6509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СЗД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(21 %)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(18,1%)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(14,7%)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(10%)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7959039"/>
                  </a:ext>
                </a:extLst>
              </a:tr>
              <a:tr h="6509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(30 %)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(31,8%)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(32,8%)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(33%)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6073711"/>
                  </a:ext>
                </a:extLst>
              </a:tr>
              <a:tr h="6509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(27 %)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(30,1 %)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(29,3%)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(25%)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6167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396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F02C-245A-43BB-97BD-043EAD40B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712BEA0-1260-48BD-AD54-399794B78E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3011" y="501101"/>
            <a:ext cx="11205977" cy="585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35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D766D-49F7-465C-8AA4-B1946FA39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14" y="151002"/>
            <a:ext cx="11566688" cy="1507067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2D45AA-EC22-451C-8A1A-2B7EF74CF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058" y="1624580"/>
            <a:ext cx="8534400" cy="119746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Сравнительная таблица курсов по ФГОС за 5 лет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CFA8B8C-CE6E-4E6E-9E99-F88D77848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449808"/>
              </p:ext>
            </p:extLst>
          </p:nvPr>
        </p:nvGraphicFramePr>
        <p:xfrm>
          <a:off x="1172899" y="2192034"/>
          <a:ext cx="9592509" cy="39919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8640">
                  <a:extLst>
                    <a:ext uri="{9D8B030D-6E8A-4147-A177-3AD203B41FA5}">
                      <a16:colId xmlns:a16="http://schemas.microsoft.com/office/drawing/2014/main" val="1330070322"/>
                    </a:ext>
                  </a:extLst>
                </a:gridCol>
                <a:gridCol w="1449365">
                  <a:extLst>
                    <a:ext uri="{9D8B030D-6E8A-4147-A177-3AD203B41FA5}">
                      <a16:colId xmlns:a16="http://schemas.microsoft.com/office/drawing/2014/main" val="3641309447"/>
                    </a:ext>
                  </a:extLst>
                </a:gridCol>
                <a:gridCol w="1287265">
                  <a:extLst>
                    <a:ext uri="{9D8B030D-6E8A-4147-A177-3AD203B41FA5}">
                      <a16:colId xmlns:a16="http://schemas.microsoft.com/office/drawing/2014/main" val="364490917"/>
                    </a:ext>
                  </a:extLst>
                </a:gridCol>
                <a:gridCol w="1431248">
                  <a:extLst>
                    <a:ext uri="{9D8B030D-6E8A-4147-A177-3AD203B41FA5}">
                      <a16:colId xmlns:a16="http://schemas.microsoft.com/office/drawing/2014/main" val="1683971748"/>
                    </a:ext>
                  </a:extLst>
                </a:gridCol>
                <a:gridCol w="1430295">
                  <a:extLst>
                    <a:ext uri="{9D8B030D-6E8A-4147-A177-3AD203B41FA5}">
                      <a16:colId xmlns:a16="http://schemas.microsoft.com/office/drawing/2014/main" val="3616453381"/>
                    </a:ext>
                  </a:extLst>
                </a:gridCol>
                <a:gridCol w="1565696">
                  <a:extLst>
                    <a:ext uri="{9D8B030D-6E8A-4147-A177-3AD203B41FA5}">
                      <a16:colId xmlns:a16="http://schemas.microsoft.com/office/drawing/2014/main" val="1332183871"/>
                    </a:ext>
                  </a:extLst>
                </a:gridCol>
              </a:tblGrid>
              <a:tr h="13305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6424956"/>
                  </a:ext>
                </a:extLst>
              </a:tr>
              <a:tr h="13305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педработников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354364"/>
                  </a:ext>
                </a:extLst>
              </a:tr>
              <a:tr h="13309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/ ФГОС21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(5,4 %)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(6,1 %)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(10,3%)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(40%)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(70%)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545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54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28A51F-B2EC-4A58-9835-F8A1DD47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16" y="160429"/>
            <a:ext cx="11792931" cy="1507067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и распространение актуального педагогического опыта учителей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F9DC494-940A-40E7-88C0-7DA495B608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596052"/>
              </p:ext>
            </p:extLst>
          </p:nvPr>
        </p:nvGraphicFramePr>
        <p:xfrm>
          <a:off x="826479" y="2012071"/>
          <a:ext cx="10391418" cy="4162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5956">
                  <a:extLst>
                    <a:ext uri="{9D8B030D-6E8A-4147-A177-3AD203B41FA5}">
                      <a16:colId xmlns:a16="http://schemas.microsoft.com/office/drawing/2014/main" val="1602486214"/>
                    </a:ext>
                  </a:extLst>
                </a:gridCol>
                <a:gridCol w="1959973">
                  <a:extLst>
                    <a:ext uri="{9D8B030D-6E8A-4147-A177-3AD203B41FA5}">
                      <a16:colId xmlns:a16="http://schemas.microsoft.com/office/drawing/2014/main" val="4053209851"/>
                    </a:ext>
                  </a:extLst>
                </a:gridCol>
                <a:gridCol w="1765163">
                  <a:extLst>
                    <a:ext uri="{9D8B030D-6E8A-4147-A177-3AD203B41FA5}">
                      <a16:colId xmlns:a16="http://schemas.microsoft.com/office/drawing/2014/main" val="1412135632"/>
                    </a:ext>
                  </a:extLst>
                </a:gridCol>
                <a:gridCol w="1765163">
                  <a:extLst>
                    <a:ext uri="{9D8B030D-6E8A-4147-A177-3AD203B41FA5}">
                      <a16:colId xmlns:a16="http://schemas.microsoft.com/office/drawing/2014/main" val="2083158185"/>
                    </a:ext>
                  </a:extLst>
                </a:gridCol>
                <a:gridCol w="1765163">
                  <a:extLst>
                    <a:ext uri="{9D8B030D-6E8A-4147-A177-3AD203B41FA5}">
                      <a16:colId xmlns:a16="http://schemas.microsoft.com/office/drawing/2014/main" val="2138599329"/>
                    </a:ext>
                  </a:extLst>
                </a:gridCol>
              </a:tblGrid>
              <a:tr h="1398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0628905"/>
                  </a:ext>
                </a:extLst>
              </a:tr>
              <a:tr h="921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6398843"/>
                  </a:ext>
                </a:extLst>
              </a:tr>
              <a:tr h="921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2973090"/>
                  </a:ext>
                </a:extLst>
              </a:tr>
              <a:tr h="921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32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58247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</TotalTime>
  <Words>1681</Words>
  <Application>Microsoft Office PowerPoint</Application>
  <PresentationFormat>Широкоэкранный</PresentationFormat>
  <Paragraphs>426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Анализ кадрового состава по педстажу за 3 года</vt:lpstr>
      <vt:lpstr>Анализ возрастного состава педагогов за 3 года</vt:lpstr>
      <vt:lpstr>Анализ кадрового состава по квалификационным категориям за 4 года</vt:lpstr>
      <vt:lpstr>Презентация PowerPoint</vt:lpstr>
      <vt:lpstr>Курсы повышения квалификации</vt:lpstr>
      <vt:lpstr>Обобщение и распространение актуального педагогического опыта учителей </vt:lpstr>
      <vt:lpstr>Участие педагогов в конкурсах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Школьный, муниципальный этапы Всероссийской предметной олимпиады школьников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совет</dc:title>
  <dc:creator>Лилия Кара-Монгуш</dc:creator>
  <cp:lastModifiedBy>Лилия Кара-Монгуш</cp:lastModifiedBy>
  <cp:revision>3</cp:revision>
  <dcterms:created xsi:type="dcterms:W3CDTF">2022-08-23T01:04:27Z</dcterms:created>
  <dcterms:modified xsi:type="dcterms:W3CDTF">2022-08-31T00:18:57Z</dcterms:modified>
</cp:coreProperties>
</file>