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2"/>
  </p:notes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3" r:id="rId9"/>
    <p:sldId id="267" r:id="rId10"/>
    <p:sldId id="329" r:id="rId11"/>
    <p:sldId id="330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292" r:id="rId28"/>
    <p:sldId id="293" r:id="rId29"/>
    <p:sldId id="294" r:id="rId30"/>
    <p:sldId id="295" r:id="rId31"/>
    <p:sldId id="296" r:id="rId32"/>
    <p:sldId id="297" r:id="rId33"/>
    <p:sldId id="298" r:id="rId34"/>
    <p:sldId id="299" r:id="rId35"/>
    <p:sldId id="300" r:id="rId36"/>
    <p:sldId id="301" r:id="rId37"/>
    <p:sldId id="302" r:id="rId38"/>
    <p:sldId id="303" r:id="rId39"/>
    <p:sldId id="304" r:id="rId40"/>
    <p:sldId id="305" r:id="rId41"/>
    <p:sldId id="306" r:id="rId42"/>
    <p:sldId id="307" r:id="rId43"/>
    <p:sldId id="308" r:id="rId44"/>
    <p:sldId id="332" r:id="rId45"/>
    <p:sldId id="309" r:id="rId46"/>
    <p:sldId id="333" r:id="rId47"/>
    <p:sldId id="326" r:id="rId48"/>
    <p:sldId id="323" r:id="rId49"/>
    <p:sldId id="325" r:id="rId50"/>
    <p:sldId id="327" r:id="rId5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D072C-1453-43F8-976F-7105F9987718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3A71A2-B00A-471F-84E6-FACAD12758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8197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A71A2-B00A-471F-84E6-FACAD12758D7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80932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2763738"/>
          </a:xfrm>
        </p:spPr>
        <p:txBody>
          <a:bodyPr/>
          <a:lstStyle/>
          <a:p>
            <a:r>
              <a:rPr lang="ru-RU" b="1" dirty="0" smtClean="0">
                <a:latin typeface="Monotype Corsiva" pitchFamily="66" charset="0"/>
              </a:rPr>
              <a:t>Психология суицидального поведения</a:t>
            </a:r>
            <a:endParaRPr lang="ru-RU" b="1" dirty="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971550" y="620713"/>
            <a:ext cx="7777163" cy="936625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1116013" y="765175"/>
            <a:ext cx="7559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/>
              <a:t>Типы </a:t>
            </a:r>
            <a:r>
              <a:rPr lang="ru-RU" sz="3200" b="1" dirty="0" smtClean="0"/>
              <a:t>суицидального </a:t>
            </a:r>
            <a:r>
              <a:rPr lang="ru-RU" sz="3200" b="1" dirty="0"/>
              <a:t>поведения.</a:t>
            </a:r>
          </a:p>
        </p:txBody>
      </p:sp>
      <p:sp>
        <p:nvSpPr>
          <p:cNvPr id="7172" name="Line 6"/>
          <p:cNvSpPr>
            <a:spLocks noChangeShapeType="1"/>
          </p:cNvSpPr>
          <p:nvPr/>
        </p:nvSpPr>
        <p:spPr bwMode="auto">
          <a:xfrm flipH="1">
            <a:off x="1258888" y="1557338"/>
            <a:ext cx="187325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73" name="Rectangle 8"/>
          <p:cNvSpPr>
            <a:spLocks noChangeArrowheads="1"/>
          </p:cNvSpPr>
          <p:nvPr/>
        </p:nvSpPr>
        <p:spPr bwMode="auto">
          <a:xfrm>
            <a:off x="179388" y="2349500"/>
            <a:ext cx="3816350" cy="1295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4" name="Text Box 9"/>
          <p:cNvSpPr txBox="1">
            <a:spLocks noChangeArrowheads="1"/>
          </p:cNvSpPr>
          <p:nvPr/>
        </p:nvSpPr>
        <p:spPr bwMode="auto">
          <a:xfrm>
            <a:off x="250825" y="2492375"/>
            <a:ext cx="36734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Преднамеренное 1%</a:t>
            </a:r>
          </a:p>
        </p:txBody>
      </p:sp>
      <p:sp>
        <p:nvSpPr>
          <p:cNvPr id="7175" name="Rectangle 10"/>
          <p:cNvSpPr>
            <a:spLocks noChangeArrowheads="1"/>
          </p:cNvSpPr>
          <p:nvPr/>
        </p:nvSpPr>
        <p:spPr bwMode="auto">
          <a:xfrm>
            <a:off x="4859338" y="2349500"/>
            <a:ext cx="4033837" cy="1366838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6" name="Text Box 11"/>
          <p:cNvSpPr txBox="1">
            <a:spLocks noChangeArrowheads="1"/>
          </p:cNvSpPr>
          <p:nvPr/>
        </p:nvSpPr>
        <p:spPr bwMode="auto">
          <a:xfrm>
            <a:off x="4932363" y="2420938"/>
            <a:ext cx="388778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Неодолимое</a:t>
            </a:r>
          </a:p>
          <a:p>
            <a:pPr algn="ctr">
              <a:spcBef>
                <a:spcPct val="50000"/>
              </a:spcBef>
            </a:pPr>
            <a:r>
              <a:rPr lang="ru-RU" sz="3200" b="1"/>
              <a:t>1%</a:t>
            </a:r>
          </a:p>
        </p:txBody>
      </p:sp>
      <p:sp>
        <p:nvSpPr>
          <p:cNvPr id="7177" name="Line 12"/>
          <p:cNvSpPr>
            <a:spLocks noChangeShapeType="1"/>
          </p:cNvSpPr>
          <p:nvPr/>
        </p:nvSpPr>
        <p:spPr bwMode="auto">
          <a:xfrm>
            <a:off x="5292725" y="1557338"/>
            <a:ext cx="151130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78" name="Line 13"/>
          <p:cNvSpPr>
            <a:spLocks noChangeShapeType="1"/>
          </p:cNvSpPr>
          <p:nvPr/>
        </p:nvSpPr>
        <p:spPr bwMode="auto">
          <a:xfrm flipH="1">
            <a:off x="3059113" y="1557338"/>
            <a:ext cx="360362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9" name="Line 14"/>
          <p:cNvSpPr>
            <a:spLocks noChangeShapeType="1"/>
          </p:cNvSpPr>
          <p:nvPr/>
        </p:nvSpPr>
        <p:spPr bwMode="auto">
          <a:xfrm flipH="1">
            <a:off x="1403350" y="3644900"/>
            <a:ext cx="936625" cy="143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80" name="Rectangle 15"/>
          <p:cNvSpPr>
            <a:spLocks noChangeArrowheads="1"/>
          </p:cNvSpPr>
          <p:nvPr/>
        </p:nvSpPr>
        <p:spPr bwMode="auto">
          <a:xfrm>
            <a:off x="250825" y="5084763"/>
            <a:ext cx="3313113" cy="1368425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1" name="Text Box 16"/>
          <p:cNvSpPr txBox="1">
            <a:spLocks noChangeArrowheads="1"/>
          </p:cNvSpPr>
          <p:nvPr/>
        </p:nvSpPr>
        <p:spPr bwMode="auto">
          <a:xfrm>
            <a:off x="179388" y="5084763"/>
            <a:ext cx="360045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Амбивалентное</a:t>
            </a:r>
          </a:p>
          <a:p>
            <a:pPr algn="ctr">
              <a:spcBef>
                <a:spcPct val="50000"/>
              </a:spcBef>
            </a:pPr>
            <a:r>
              <a:rPr lang="ru-RU" sz="3200" b="1"/>
              <a:t>25%</a:t>
            </a:r>
          </a:p>
        </p:txBody>
      </p:sp>
      <p:sp>
        <p:nvSpPr>
          <p:cNvPr id="7182" name="Line 17"/>
          <p:cNvSpPr>
            <a:spLocks noChangeShapeType="1"/>
          </p:cNvSpPr>
          <p:nvPr/>
        </p:nvSpPr>
        <p:spPr bwMode="auto">
          <a:xfrm>
            <a:off x="4643438" y="1557338"/>
            <a:ext cx="1008062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83" name="Line 18"/>
          <p:cNvSpPr>
            <a:spLocks noChangeShapeType="1"/>
          </p:cNvSpPr>
          <p:nvPr/>
        </p:nvSpPr>
        <p:spPr bwMode="auto">
          <a:xfrm>
            <a:off x="6372225" y="3716338"/>
            <a:ext cx="792163" cy="1225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84" name="Rectangle 19"/>
          <p:cNvSpPr>
            <a:spLocks noChangeArrowheads="1"/>
          </p:cNvSpPr>
          <p:nvPr/>
        </p:nvSpPr>
        <p:spPr bwMode="auto">
          <a:xfrm>
            <a:off x="5364163" y="4941888"/>
            <a:ext cx="3600450" cy="1439862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5" name="Text Box 20"/>
          <p:cNvSpPr txBox="1">
            <a:spLocks noChangeArrowheads="1"/>
          </p:cNvSpPr>
          <p:nvPr/>
        </p:nvSpPr>
        <p:spPr bwMode="auto">
          <a:xfrm>
            <a:off x="5364163" y="4941888"/>
            <a:ext cx="324008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Импульсивное</a:t>
            </a:r>
          </a:p>
          <a:p>
            <a:pPr algn="ctr">
              <a:spcBef>
                <a:spcPct val="50000"/>
              </a:spcBef>
            </a:pPr>
            <a:r>
              <a:rPr lang="ru-RU" sz="3200" b="1"/>
              <a:t>18%</a:t>
            </a:r>
          </a:p>
        </p:txBody>
      </p:sp>
      <p:sp>
        <p:nvSpPr>
          <p:cNvPr id="7186" name="Line 21"/>
          <p:cNvSpPr>
            <a:spLocks noChangeShapeType="1"/>
          </p:cNvSpPr>
          <p:nvPr/>
        </p:nvSpPr>
        <p:spPr bwMode="auto">
          <a:xfrm>
            <a:off x="4284663" y="1557338"/>
            <a:ext cx="0" cy="223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87" name="Rectangle 22"/>
          <p:cNvSpPr>
            <a:spLocks noChangeArrowheads="1"/>
          </p:cNvSpPr>
          <p:nvPr/>
        </p:nvSpPr>
        <p:spPr bwMode="auto">
          <a:xfrm>
            <a:off x="2339975" y="3789363"/>
            <a:ext cx="4103688" cy="10795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8" name="Text Box 23"/>
          <p:cNvSpPr txBox="1">
            <a:spLocks noChangeArrowheads="1"/>
          </p:cNvSpPr>
          <p:nvPr/>
        </p:nvSpPr>
        <p:spPr bwMode="auto">
          <a:xfrm>
            <a:off x="2339975" y="3789363"/>
            <a:ext cx="374491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Демонстративное   56,3%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228600" y="2209800"/>
            <a:ext cx="4267200" cy="4267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000" u="sng" smtClean="0"/>
              <a:t>К внутренним формам относят</a:t>
            </a:r>
            <a:r>
              <a:rPr lang="ru-RU" sz="3000" smtClean="0"/>
              <a:t>:</a:t>
            </a:r>
          </a:p>
          <a:p>
            <a:pPr eaLnBrk="1" hangingPunct="1">
              <a:lnSpc>
                <a:spcPct val="90000"/>
              </a:lnSpc>
            </a:pPr>
            <a:r>
              <a:rPr lang="ru-RU" sz="3000" smtClean="0"/>
              <a:t>суицидальные мысли (представления, переживания)</a:t>
            </a:r>
          </a:p>
          <a:p>
            <a:pPr eaLnBrk="1" hangingPunct="1">
              <a:lnSpc>
                <a:spcPct val="90000"/>
              </a:lnSpc>
            </a:pPr>
            <a:r>
              <a:rPr lang="ru-RU" sz="3000" smtClean="0"/>
              <a:t>суицидальные тенденции (замыслы, намерения) </a:t>
            </a:r>
          </a:p>
        </p:txBody>
      </p:sp>
      <p:sp>
        <p:nvSpPr>
          <p:cNvPr id="8196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648200" y="2209800"/>
            <a:ext cx="4038600" cy="4191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000" u="sng" smtClean="0"/>
              <a:t>К внешним формам относят:</a:t>
            </a:r>
          </a:p>
          <a:p>
            <a:pPr eaLnBrk="1" hangingPunct="1">
              <a:lnSpc>
                <a:spcPct val="90000"/>
              </a:lnSpc>
            </a:pPr>
            <a:r>
              <a:rPr lang="ru-RU" sz="3000" smtClean="0"/>
              <a:t>суицидальные проявления </a:t>
            </a:r>
          </a:p>
          <a:p>
            <a:pPr eaLnBrk="1" hangingPunct="1">
              <a:lnSpc>
                <a:spcPct val="90000"/>
              </a:lnSpc>
            </a:pPr>
            <a:r>
              <a:rPr lang="ru-RU" sz="3000" smtClean="0"/>
              <a:t>суицидальные покушения (попытки) </a:t>
            </a:r>
          </a:p>
        </p:txBody>
      </p:sp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981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000" u="sng" smtClean="0"/>
              <a:t>Суицидальное поведение</a:t>
            </a:r>
            <a:r>
              <a:rPr lang="ru-RU" sz="3000" smtClean="0"/>
              <a:t> – любые внутренние или внешние формы психических актов, определяемые и направляемые представлениями о лишении себя жизни.</a:t>
            </a:r>
            <a:r>
              <a:rPr lang="ru-RU" sz="4000" smtClean="0"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title"/>
          </p:nvPr>
        </p:nvSpPr>
        <p:spPr>
          <a:xfrm>
            <a:off x="533400" y="274638"/>
            <a:ext cx="8153400" cy="62023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200" u="sng" smtClean="0"/>
              <a:t>Суицидальные мысли (представления, переживания)</a:t>
            </a:r>
            <a:br>
              <a:rPr lang="ru-RU" sz="4200" u="sng" smtClean="0"/>
            </a:br>
            <a:r>
              <a:rPr lang="ru-RU" sz="4200" u="sng" smtClean="0"/>
              <a:t/>
            </a:r>
            <a:br>
              <a:rPr lang="ru-RU" sz="4200" u="sng" smtClean="0"/>
            </a:br>
            <a:r>
              <a:rPr lang="ru-RU" sz="4200" smtClean="0"/>
              <a:t> – пассивные размышления об отсутствии ценности, смысла жизни, а также представления, фантазии на тему своей смерти, но не лишения себя жизни</a:t>
            </a:r>
            <a:endParaRPr lang="ru-RU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>
          <a:xfrm>
            <a:off x="762000" y="274638"/>
            <a:ext cx="7924800" cy="6354762"/>
          </a:xfrm>
        </p:spPr>
        <p:txBody>
          <a:bodyPr/>
          <a:lstStyle/>
          <a:p>
            <a:pPr eaLnBrk="1" hangingPunct="1"/>
            <a:r>
              <a:rPr lang="ru-RU" u="sng" smtClean="0"/>
              <a:t>Суицидальные тенденции (замыслы, намерения)</a:t>
            </a:r>
            <a:r>
              <a:rPr lang="ru-RU" smtClean="0"/>
              <a:t> – </a:t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>активные размышления, разработка плана суицида, определение способов, времени и места совершения самоубийства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305800" cy="6202362"/>
          </a:xfrm>
        </p:spPr>
        <p:txBody>
          <a:bodyPr>
            <a:normAutofit/>
          </a:bodyPr>
          <a:lstStyle/>
          <a:p>
            <a:pPr eaLnBrk="1" hangingPunct="1"/>
            <a:r>
              <a:rPr lang="ru-RU" sz="4000" u="sng" smtClean="0"/>
              <a:t>Суицидальные проявления</a:t>
            </a:r>
            <a:r>
              <a:rPr lang="ru-RU" sz="4000" smtClean="0"/>
              <a:t> </a:t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>- когда во внешнем поведении проявляются побуждения к непосредственному осуществлению суицидального замысла, а в речи появляются высказывания в той или иной форме про суицидальные намерения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534400" cy="6278562"/>
          </a:xfrm>
        </p:spPr>
        <p:txBody>
          <a:bodyPr/>
          <a:lstStyle/>
          <a:p>
            <a:pPr eaLnBrk="1" hangingPunct="1"/>
            <a:r>
              <a:rPr lang="ru-RU" sz="4000" u="sng" smtClean="0"/>
              <a:t>Суицидальные покушения (попытки)</a:t>
            </a:r>
            <a:r>
              <a:rPr lang="ru-RU" sz="4000" smtClean="0"/>
              <a:t> </a:t>
            </a:r>
            <a:br>
              <a:rPr lang="ru-RU" sz="4000" smtClean="0"/>
            </a:b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>– целенаправленное оперирование средствами лишения себя жизни с целью покончить жизнь самоубийством или с демонстративно-шантажными целями.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305800" cy="6126162"/>
          </a:xfrm>
        </p:spPr>
        <p:txBody>
          <a:bodyPr/>
          <a:lstStyle/>
          <a:p>
            <a:pPr eaLnBrk="1" hangingPunct="1"/>
            <a:r>
              <a:rPr lang="ru-RU" u="sng" smtClean="0"/>
              <a:t>Суицидальный риск</a:t>
            </a:r>
            <a:r>
              <a:rPr lang="ru-RU" smtClean="0"/>
              <a:t> </a:t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>– потенциальная готовность личности совершить самоубийство.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u="sng" smtClean="0"/>
              <a:t>Социологическая концепция</a:t>
            </a:r>
          </a:p>
          <a:p>
            <a:pPr eaLnBrk="1" hangingPunct="1"/>
            <a:r>
              <a:rPr lang="ru-RU" u="sng" smtClean="0"/>
              <a:t>Психологическая концепция</a:t>
            </a:r>
          </a:p>
          <a:p>
            <a:pPr eaLnBrk="1" hangingPunct="1"/>
            <a:r>
              <a:rPr lang="ru-RU" u="sng" smtClean="0"/>
              <a:t>Психопатологическая концепция</a:t>
            </a:r>
          </a:p>
          <a:p>
            <a:pPr eaLnBrk="1" hangingPunct="1"/>
            <a:r>
              <a:rPr lang="ru-RU" u="sng" smtClean="0"/>
              <a:t>Социально-психологическая концепция</a:t>
            </a:r>
          </a:p>
        </p:txBody>
      </p:sp>
      <p:sp>
        <p:nvSpPr>
          <p:cNvPr id="14338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4000" b="1" smtClean="0"/>
              <a:t>Концепции суицидального поведения</a:t>
            </a:r>
            <a:r>
              <a:rPr lang="ru-RU" sz="4000" smtClean="0"/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04800" y="0"/>
            <a:ext cx="8305800" cy="1066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u="sng" smtClean="0"/>
              <a:t>Социологическая концепция</a:t>
            </a:r>
          </a:p>
        </p:txBody>
      </p:sp>
      <p:sp>
        <p:nvSpPr>
          <p:cNvPr id="1536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371600"/>
            <a:ext cx="7391400" cy="4267200"/>
          </a:xfrm>
        </p:spPr>
        <p:txBody>
          <a:bodyPr/>
          <a:lstStyle/>
          <a:p>
            <a:pPr eaLnBrk="1" hangingPunct="1"/>
            <a:r>
              <a:rPr lang="ru-RU" smtClean="0"/>
              <a:t>суицид - способ разрешения жизненных проблем, возникающих в результате отчуждения индивида от его социальной группы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15400" cy="6858000"/>
          </a:xfrm>
        </p:spPr>
        <p:txBody>
          <a:bodyPr/>
          <a:lstStyle/>
          <a:p>
            <a:pPr eaLnBrk="1" hangingPunct="1"/>
            <a:r>
              <a:rPr lang="ru-RU" sz="2800" u="sng" smtClean="0"/>
              <a:t>В рамках данной концепции выделяют следующие типы суицидов:</a:t>
            </a: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u="sng" smtClean="0"/>
              <a:t>1. Эгоистическое самоубийство</a:t>
            </a:r>
            <a:r>
              <a:rPr lang="ru-RU" sz="2800" smtClean="0"/>
              <a:t> у лиц, недостаточно интегрированных в социальной группе. </a:t>
            </a:r>
            <a:br>
              <a:rPr lang="ru-RU" sz="2800" smtClean="0"/>
            </a:br>
            <a:r>
              <a:rPr lang="ru-RU" sz="2800" u="sng" smtClean="0"/>
              <a:t>2. Альтруистическое самоубийство</a:t>
            </a:r>
            <a:r>
              <a:rPr lang="ru-RU" sz="2800" smtClean="0"/>
              <a:t> при полной интеграции с социальной группой («с чувством долга, с мистическим энтузиазмом, со спокойной храбростью»). </a:t>
            </a:r>
            <a:br>
              <a:rPr lang="ru-RU" sz="2800" smtClean="0"/>
            </a:br>
            <a:r>
              <a:rPr lang="ru-RU" sz="2800" u="sng" smtClean="0"/>
              <a:t>3. Аномическое самоубийство</a:t>
            </a:r>
            <a:r>
              <a:rPr lang="ru-RU" sz="2800" smtClean="0"/>
              <a:t> как реакция личности на тяжелые изменения в социальных устоях общества, приводящие к нарушению взаимных связей индивида и социальной группы по причине неудач в приспособлении.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AutoNum type="arabicPeriod"/>
            </a:pPr>
            <a:r>
              <a:rPr lang="ru-RU" sz="2400" dirty="0" smtClean="0"/>
              <a:t>Конституция РФ (ст.20)</a:t>
            </a:r>
          </a:p>
          <a:p>
            <a:pPr marL="457200" indent="-457200">
              <a:buAutoNum type="arabicPeriod"/>
            </a:pPr>
            <a:r>
              <a:rPr lang="ru-RU" sz="2400" dirty="0" smtClean="0"/>
              <a:t>ФЗ РФ от 24 июня 1999 г. №120-ФЗ «Об основах системы профилактики безнадзорности и правонарушений несовершеннолетних» (ст.14)</a:t>
            </a:r>
          </a:p>
          <a:p>
            <a:pPr marL="457200" indent="-457200">
              <a:buAutoNum type="arabicPeriod"/>
            </a:pPr>
            <a:r>
              <a:rPr lang="ru-RU" sz="2400" dirty="0" smtClean="0"/>
              <a:t>ФЗ РФ от 29 декабря 2010 г. №436-ФЗ «О защите детей от информации, причиняющий вред их здоровью и развитию»</a:t>
            </a:r>
          </a:p>
          <a:p>
            <a:pPr marL="457200" indent="-457200">
              <a:buAutoNum type="arabicPeriod"/>
            </a:pPr>
            <a:r>
              <a:rPr lang="ru-RU" sz="2400" dirty="0" smtClean="0"/>
              <a:t>ФЗ «Об образовании в РФ» от 29.12.2012 г. №273-ФЗ (ст.41)</a:t>
            </a:r>
          </a:p>
          <a:p>
            <a:pPr marL="457200" indent="-457200">
              <a:buAutoNum type="arabicPeriod"/>
            </a:pPr>
            <a:r>
              <a:rPr lang="ru-RU" sz="2400" dirty="0" smtClean="0"/>
              <a:t>Постановление Правительства Российской Федерации от 26.10.2012 г. № 1101 "О единой автоматизированной информационной системе "Единый реестр доменных имен, указателей страниц сайтов в информационно-телекоммуникационной сети "Интернет" и сетевых адресов, позволяющих идентифицировать сайты в информационно-телекоммуникационной сети "Интернет", содержащие информацию, распространение которой в Российской Федерации запрещено". </a:t>
            </a:r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Законодательные и нормативные правовые акты, регулирующие профилактику суицидального поведения обучающихся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304800"/>
            <a:ext cx="8153400" cy="914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u="sng" smtClean="0"/>
              <a:t>Психологическая концепция</a:t>
            </a:r>
            <a:r>
              <a:rPr lang="ru-RU" sz="4000" smtClean="0"/>
              <a:t/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1741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066800"/>
            <a:ext cx="8458200" cy="5486400"/>
          </a:xfrm>
        </p:spPr>
        <p:txBody>
          <a:bodyPr/>
          <a:lstStyle/>
          <a:p>
            <a:pPr eaLnBrk="1" hangingPunct="1"/>
            <a:r>
              <a:rPr lang="ru-RU" smtClean="0"/>
              <a:t>Согласно данной концепции в формировании суицидальных тенденций личности ведущее место занимает психологический фактор, поэтому наличие у человека определенных психологических особенностей используется для определения степени выраженности суицидального риска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524000"/>
          </a:xfrm>
        </p:spPr>
        <p:txBody>
          <a:bodyPr/>
          <a:lstStyle/>
          <a:p>
            <a:pPr eaLnBrk="1" hangingPunct="1"/>
            <a:r>
              <a:rPr lang="ru-RU" sz="3000" smtClean="0"/>
              <a:t>Психологические особенности, способствующие повышению суицидального риска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524000"/>
            <a:ext cx="9144000" cy="5334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300" smtClean="0"/>
              <a:t>1. Напряженность потребностей, аффективная ригидность, бескомпромиссность в достижении целей со склонностью к импульсивным поступкам. 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smtClean="0"/>
              <a:t>2. Эмоциональная зависимость, проявляющаяся в потребности в симбиотических отношениях. 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smtClean="0"/>
              <a:t>3. Недостаток эмпатии, интровертированность в сочетании с независимостью в принятии решений.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smtClean="0"/>
              <a:t> 4. Импульсивная, недифференцированная агрессивность в сочетании с культом насилия, конфликтностью, и аутоагрессивными проявлениями. 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smtClean="0"/>
              <a:t>5. Недифференцированность или искаженность представлений о смерти, обесценивание человеческой жизни по сравнению с другими ценностями. 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smtClean="0"/>
              <a:t>6. Непереносимость фрустрации из-за неадекватной самооценки, эмоциональной лабильности, соматовегетативной неустойчивости, интеллектуальной недостаточности, недоразвития механизмов компенсации.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305800" cy="6202362"/>
          </a:xfrm>
        </p:spPr>
        <p:txBody>
          <a:bodyPr/>
          <a:lstStyle/>
          <a:p>
            <a:pPr eaLnBrk="1" hangingPunct="1"/>
            <a:r>
              <a:rPr lang="ru-RU" smtClean="0"/>
              <a:t>Самоубийство – </a:t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>психологическое явление </a:t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>и чтобы понять его, нужно понять душевное состояние человека, который решил покончить с собой </a:t>
            </a:r>
            <a:br>
              <a:rPr lang="ru-RU" smtClean="0"/>
            </a:br>
            <a:r>
              <a:rPr lang="ru-RU" smtClean="0"/>
              <a:t>(Бердяев Н.А.)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0" y="1295400"/>
            <a:ext cx="9144000" cy="5334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300" smtClean="0"/>
              <a:t>Общая цель самоубийства - нахождение решения. 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smtClean="0"/>
              <a:t>Общая задача самоубийства - прекращение сознания. 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smtClean="0"/>
              <a:t>Общий стимул к совершению суицида - невыносимая душевная боль 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smtClean="0"/>
              <a:t> Общий стрессор при суициде - фрустрированные (нарушенные) психологические потребности. 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smtClean="0"/>
              <a:t>Общая суицидальная эмоция - беспомощность-безнадежность. 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smtClean="0"/>
              <a:t>Общее внутреннее отношение к суициду - амбивалентность. 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smtClean="0"/>
              <a:t>Общее состояние психики при суициде - сужение когнитивной сферы.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smtClean="0"/>
              <a:t>Общее действие при суициде - бегство. 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smtClean="0"/>
              <a:t>Общее коммуникативное действие при суициде -  сообщение о своем намерении. 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smtClean="0"/>
              <a:t>Общая закономерность - соответствие суицидального поведения общему жизненному стилю поведения. 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200" smtClean="0"/>
              <a:t>Э. Шнейдман перечисляет десять общих психологических характеристик самоубийств.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2500" smtClean="0"/>
              <a:t>Неудовлетворенные потребности в любви и приятии – связаны с фрустрацией стремления к поддержке и привязанности.</a:t>
            </a:r>
          </a:p>
          <a:p>
            <a:pPr eaLnBrk="1" hangingPunct="1">
              <a:lnSpc>
                <a:spcPct val="80000"/>
              </a:lnSpc>
            </a:pPr>
            <a:r>
              <a:rPr lang="ru-RU" sz="2500" smtClean="0"/>
              <a:t>Нарушение контроля, предсказуемости и организованности – связаны с фрустрированными потребностями к достижению, автономии, порядку и пониманию.</a:t>
            </a:r>
          </a:p>
          <a:p>
            <a:pPr eaLnBrk="1" hangingPunct="1">
              <a:lnSpc>
                <a:spcPct val="80000"/>
              </a:lnSpc>
            </a:pPr>
            <a:r>
              <a:rPr lang="ru-RU" sz="2500" smtClean="0"/>
              <a:t>Снижение самооценки в силу стыда, поражения, унижения или позора – связаны с фрустрированными потребностями в привязанности, самооправдании и избегании стыда.</a:t>
            </a:r>
          </a:p>
          <a:p>
            <a:pPr eaLnBrk="1" hangingPunct="1">
              <a:lnSpc>
                <a:spcPct val="80000"/>
              </a:lnSpc>
            </a:pPr>
            <a:r>
              <a:rPr lang="ru-RU" sz="2500" smtClean="0"/>
              <a:t>Разрушенные значимые отношения, возникшие вследствие этого горе и чувство потери – связаны с фрустрированными потребностями в привязанности и заботе о другом.</a:t>
            </a:r>
          </a:p>
          <a:p>
            <a:pPr eaLnBrk="1" hangingPunct="1">
              <a:lnSpc>
                <a:spcPct val="80000"/>
              </a:lnSpc>
            </a:pPr>
            <a:r>
              <a:rPr lang="ru-RU" sz="2500" smtClean="0"/>
              <a:t>Чрезмерный гнев, ярость или враждебность – связаны с фрустрированными потребностями в доминировании, агрессии и противодействии.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3000" smtClean="0"/>
              <a:t>Психологические потребности, фрустрация которых объясняет большинство самоубийств: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676400"/>
          </a:xfrm>
        </p:spPr>
        <p:txBody>
          <a:bodyPr/>
          <a:lstStyle/>
          <a:p>
            <a:pPr eaLnBrk="1" hangingPunct="1"/>
            <a:r>
              <a:rPr lang="ru-RU" u="sng" smtClean="0"/>
              <a:t>Психопатологическая концепция</a:t>
            </a:r>
            <a:endParaRPr lang="ru-RU" smtClean="0"/>
          </a:p>
        </p:txBody>
      </p:sp>
      <p:sp>
        <p:nvSpPr>
          <p:cNvPr id="2253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0" y="2057400"/>
            <a:ext cx="9144000" cy="2895600"/>
          </a:xfrm>
        </p:spPr>
        <p:txBody>
          <a:bodyPr/>
          <a:lstStyle/>
          <a:p>
            <a:pPr eaLnBrk="1" hangingPunct="1"/>
            <a:r>
              <a:rPr lang="ru-RU" smtClean="0"/>
              <a:t>Исходит из предположения о том, что самоубийцы – душевнобольные люди, а суицидальные действия – есть проявление психических расстройств.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305800" cy="6278562"/>
          </a:xfrm>
        </p:spPr>
        <p:txBody>
          <a:bodyPr>
            <a:normAutofit/>
          </a:bodyPr>
          <a:lstStyle/>
          <a:p>
            <a:pPr eaLnBrk="1" hangingPunct="1"/>
            <a:r>
              <a:rPr lang="ru-RU" sz="3500" smtClean="0"/>
              <a:t>Больные, склонные к суицидальным действиям, в первую очередь требуют внимания врача. </a:t>
            </a:r>
            <a:br>
              <a:rPr lang="ru-RU" sz="3500" smtClean="0"/>
            </a:br>
            <a:r>
              <a:rPr lang="ru-RU" sz="3500" smtClean="0"/>
              <a:t/>
            </a:r>
            <a:br>
              <a:rPr lang="ru-RU" sz="3500" smtClean="0"/>
            </a:br>
            <a:r>
              <a:rPr lang="ru-RU" sz="3500" smtClean="0"/>
              <a:t>Если же суицидальные действия совершают практически здоровые люди в ответ на создавшиеся объективные психотравмирующие обстоятельства, то компетенции врача недостаточно</a:t>
            </a:r>
            <a:r>
              <a:rPr lang="ru-RU" sz="4000" smtClean="0"/>
              <a:t>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752600"/>
          </a:xfrm>
        </p:spPr>
        <p:txBody>
          <a:bodyPr/>
          <a:lstStyle/>
          <a:p>
            <a:pPr eaLnBrk="1" hangingPunct="1"/>
            <a:r>
              <a:rPr lang="ru-RU" u="sng" smtClean="0"/>
              <a:t>Социально-психологическая концепция</a:t>
            </a:r>
          </a:p>
        </p:txBody>
      </p:sp>
      <p:sp>
        <p:nvSpPr>
          <p:cNvPr id="2457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eaLnBrk="1" hangingPunct="1"/>
            <a:r>
              <a:rPr lang="ru-RU" smtClean="0"/>
              <a:t>По мнению Э. Линдеманна и Д. Каплана, суицидоопасный кризис вызывается столкновением личности с непреодолимым в данное время препятствием на пути достижения ее важнейших жизненных целей, ведущим к нарушению адаптации в социальной сфере. </a:t>
            </a:r>
          </a:p>
          <a:p>
            <a:pPr eaLnBrk="1" hangingPunct="1"/>
            <a:r>
              <a:rPr lang="ru-RU" smtClean="0"/>
              <a:t>Причиной кризиса в большинстве случаев служат конфликты и утраты в лично-семейной сфере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533400"/>
            <a:ext cx="8915400" cy="63246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ru-RU" smtClean="0"/>
              <a:t>А.Г. Амбрумова расценивает </a:t>
            </a:r>
          </a:p>
          <a:p>
            <a:pPr marL="0" indent="0" algn="ctr" eaLnBrk="1" hangingPunct="1">
              <a:buFontTx/>
              <a:buNone/>
            </a:pPr>
            <a:r>
              <a:rPr lang="ru-RU" b="1" smtClean="0"/>
              <a:t>суицидальное поведение</a:t>
            </a:r>
            <a:r>
              <a:rPr lang="ru-RU" smtClean="0"/>
              <a:t> как </a:t>
            </a:r>
          </a:p>
          <a:p>
            <a:pPr marL="0" indent="0" algn="ctr" eaLnBrk="1" hangingPunct="1">
              <a:buFontTx/>
              <a:buNone/>
            </a:pPr>
            <a:r>
              <a:rPr lang="ru-RU" smtClean="0"/>
              <a:t>следствие социально-психологической дезадаптации личности в условиях переживаемого ею микросоциального конфликта в различных жизненных ситуациях. </a:t>
            </a:r>
          </a:p>
          <a:p>
            <a:pPr marL="0" indent="0" algn="ctr" eaLnBrk="1" hangingPunct="1">
              <a:buFontTx/>
              <a:buNone/>
            </a:pPr>
            <a:r>
              <a:rPr lang="ru-RU" smtClean="0"/>
              <a:t>Психологический кризис возникает при невозможности преодоления препятствий в достижении жизненно важных целей способами, сформированными на основе предыдущего индивидуального опыта.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5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44000" cy="5562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2300" smtClean="0"/>
              <a:t>интенсивными отрицательными эмоциями – чувством неопределенности, беспокойством, тревогой вплоть до дезорганизации, фиксацией на психотравмирующей ситуации, переживаниями собственной беспомощности, несостоятельности, одиночества, безнадежности, пессимистической оценкой собственной личности, актуальной ситуации и будущего, выраженными затруднениями в планировании будущего. 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smtClean="0"/>
              <a:t>нарушением познавательной и поведенческой активности. 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smtClean="0"/>
              <a:t>различными проявлениями агрессии в отношении самого себя (аутоагрессии).  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smtClean="0"/>
              <a:t>уменьшением объема внимания, искажением и снижением скорости усвоения информации, неадекватной схематизацией критической ситуации, нарушением способности к принятию конструктивных решений. </a:t>
            </a:r>
          </a:p>
          <a:p>
            <a:pPr eaLnBrk="1" hangingPunct="1">
              <a:lnSpc>
                <a:spcPct val="80000"/>
              </a:lnSpc>
            </a:pPr>
            <a:r>
              <a:rPr lang="ru-RU" sz="2300" smtClean="0"/>
              <a:t>соматическими нарушениями: ухудшением самочувствия, ощущением физической слабости, истощением, возникновением или обострением хронических заболеваний.</a:t>
            </a:r>
          </a:p>
        </p:txBody>
      </p:sp>
      <p:sp>
        <p:nvSpPr>
          <p:cNvPr id="26626" name="Rectangle 6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3500" smtClean="0"/>
              <a:t>Кризисное состояние характеризуется: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6</a:t>
            </a:r>
            <a:r>
              <a:rPr lang="ru-RU" dirty="0" smtClean="0"/>
              <a:t>. </a:t>
            </a:r>
            <a:r>
              <a:rPr lang="ru-RU" sz="2000" dirty="0" smtClean="0"/>
              <a:t>Концепция демографической политики Российской Федерации на период до 2025 г., утвержденная Указом Президента Российской Федерации от 9 октября 2007 г. № 1351. </a:t>
            </a:r>
          </a:p>
          <a:p>
            <a:pPr>
              <a:buNone/>
            </a:pPr>
            <a:r>
              <a:rPr lang="ru-RU" sz="2000" dirty="0" smtClean="0"/>
              <a:t>7. Национальная стратегия действий в интересах детей на 2012 - 2017 годы, утвержденная Указом Президента Российской Федерации от 01.06.2012 г. № 761</a:t>
            </a:r>
          </a:p>
          <a:p>
            <a:pPr>
              <a:buNone/>
            </a:pPr>
            <a:r>
              <a:rPr lang="ru-RU" sz="2000" dirty="0" smtClean="0"/>
              <a:t>8. Кодекс об административных правонарушениях Российской Федерации (ст. 5.35 </a:t>
            </a:r>
            <a:r>
              <a:rPr lang="ru-RU" sz="2000" dirty="0" err="1" smtClean="0"/>
              <a:t>КоАП</a:t>
            </a:r>
            <a:r>
              <a:rPr lang="ru-RU" sz="2000" dirty="0" smtClean="0"/>
              <a:t> РФ в виде штрафа от 100 до 500 рублей). </a:t>
            </a:r>
          </a:p>
          <a:p>
            <a:pPr algn="just">
              <a:buNone/>
            </a:pPr>
            <a:r>
              <a:rPr lang="ru-RU" sz="2000" dirty="0" smtClean="0"/>
              <a:t>9. Уголовный кодекс Российской Федерации (статьи 110, 115 - 118, 125, 156).</a:t>
            </a:r>
          </a:p>
          <a:p>
            <a:pPr algn="just">
              <a:buNone/>
            </a:pPr>
            <a:r>
              <a:rPr lang="ru-RU" sz="2000" dirty="0" smtClean="0"/>
              <a:t>10. Семейный кодекс Российской Федерации (ст.69, ст.73, ст.77)</a:t>
            </a:r>
          </a:p>
          <a:p>
            <a:pPr>
              <a:buNone/>
            </a:pPr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676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500" smtClean="0"/>
              <a:t>Наиболее часто встречаемые </a:t>
            </a:r>
            <a:br>
              <a:rPr lang="ru-RU" sz="3500" smtClean="0"/>
            </a:br>
            <a:r>
              <a:rPr lang="ru-RU" sz="3500" smtClean="0"/>
              <a:t>варианты развития </a:t>
            </a:r>
            <a:br>
              <a:rPr lang="ru-RU" sz="3500" smtClean="0"/>
            </a:br>
            <a:r>
              <a:rPr lang="ru-RU" sz="3500" smtClean="0"/>
              <a:t>психологических кризисных состояний</a:t>
            </a:r>
          </a:p>
        </p:txBody>
      </p:sp>
      <p:sp>
        <p:nvSpPr>
          <p:cNvPr id="2765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0" y="1752600"/>
            <a:ext cx="9144000" cy="5105400"/>
          </a:xfrm>
        </p:spPr>
        <p:txBody>
          <a:bodyPr/>
          <a:lstStyle/>
          <a:p>
            <a:pPr eaLnBrk="1" hangingPunct="1"/>
            <a:r>
              <a:rPr lang="ru-RU" sz="2800" smtClean="0"/>
              <a:t>1. Постепенное нарастание эмоционального и нервно-психического напряжения, накопление и усиление отрицательно окрашенных эмоций в связи с объективной или субъективной невозможностью разрешения жизненных проблем, вследствие чего увеличивается вероятность суицидального поведения.</a:t>
            </a:r>
          </a:p>
          <a:p>
            <a:pPr eaLnBrk="1" hangingPunct="1"/>
            <a:r>
              <a:rPr lang="ru-RU" sz="2800" smtClean="0"/>
              <a:t>2. Возникшее внезапно психоэмоциональное напряжение, вызванное неожиданным событием, вызывает резкое изменение модуса поведения в первые часы или сутки после психотравмы.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305800" cy="6354762"/>
          </a:xfrm>
        </p:spPr>
        <p:txBody>
          <a:bodyPr/>
          <a:lstStyle/>
          <a:p>
            <a:pPr eaLnBrk="1" hangingPunct="1"/>
            <a:r>
              <a:rPr lang="ru-RU" b="1" smtClean="0"/>
              <a:t>Мотивы и поводы суицидальных поступков в рамках интегративного подхода </a:t>
            </a:r>
            <a:br>
              <a:rPr lang="ru-RU" b="1" smtClean="0"/>
            </a:br>
            <a:r>
              <a:rPr lang="ru-RU" b="1" smtClean="0"/>
              <a:t> по С. Бородину, А. Михлину</a:t>
            </a:r>
            <a:endParaRPr lang="ru-RU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6"/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9144000" cy="4876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2500" smtClean="0"/>
              <a:t>несправедливое отношение со     стороны родственников и окружающих;</a:t>
            </a:r>
          </a:p>
          <a:p>
            <a:pPr eaLnBrk="1" hangingPunct="1">
              <a:lnSpc>
                <a:spcPct val="80000"/>
              </a:lnSpc>
            </a:pPr>
            <a:r>
              <a:rPr lang="ru-RU" sz="2500" smtClean="0"/>
              <a:t>ревность, супружеская измена, развод;</a:t>
            </a:r>
          </a:p>
          <a:p>
            <a:pPr eaLnBrk="1" hangingPunct="1">
              <a:lnSpc>
                <a:spcPct val="80000"/>
              </a:lnSpc>
            </a:pPr>
            <a:r>
              <a:rPr lang="ru-RU" sz="2500" smtClean="0"/>
              <a:t>потеря значимого другого, болезнь и смерть близких;</a:t>
            </a:r>
          </a:p>
          <a:p>
            <a:pPr eaLnBrk="1" hangingPunct="1">
              <a:lnSpc>
                <a:spcPct val="80000"/>
              </a:lnSpc>
            </a:pPr>
            <a:r>
              <a:rPr lang="ru-RU" sz="2500" smtClean="0"/>
              <a:t>препятствия к удовлетворению ситуационной актуальной потребности;</a:t>
            </a:r>
          </a:p>
          <a:p>
            <a:pPr eaLnBrk="1" hangingPunct="1">
              <a:lnSpc>
                <a:spcPct val="80000"/>
              </a:lnSpc>
            </a:pPr>
            <a:r>
              <a:rPr lang="ru-RU" sz="2500" smtClean="0"/>
              <a:t>неудовлетворенность поведением и личностными качествами значимых других; </a:t>
            </a:r>
          </a:p>
          <a:p>
            <a:pPr eaLnBrk="1" hangingPunct="1">
              <a:lnSpc>
                <a:spcPct val="80000"/>
              </a:lnSpc>
            </a:pPr>
            <a:r>
              <a:rPr lang="ru-RU" sz="2500" smtClean="0"/>
              <a:t>одиночество, изменение привычного стереотипа жизни, социальная изоляция;</a:t>
            </a:r>
          </a:p>
          <a:p>
            <a:pPr eaLnBrk="1" hangingPunct="1">
              <a:lnSpc>
                <a:spcPct val="80000"/>
              </a:lnSpc>
            </a:pPr>
            <a:r>
              <a:rPr lang="ru-RU" sz="2500" smtClean="0"/>
              <a:t> неудачная любовь;</a:t>
            </a:r>
          </a:p>
          <a:p>
            <a:pPr eaLnBrk="1" hangingPunct="1">
              <a:lnSpc>
                <a:spcPct val="80000"/>
              </a:lnSpc>
            </a:pPr>
            <a:r>
              <a:rPr lang="ru-RU" sz="2500" smtClean="0"/>
              <a:t>недостаток внимания, заботы со стороны окружающих;</a:t>
            </a:r>
          </a:p>
          <a:p>
            <a:pPr eaLnBrk="1" hangingPunct="1">
              <a:lnSpc>
                <a:spcPct val="80000"/>
              </a:lnSpc>
            </a:pPr>
            <a:r>
              <a:rPr lang="ru-RU" sz="2500" smtClean="0"/>
              <a:t>половая несостоятельность.</a:t>
            </a:r>
          </a:p>
        </p:txBody>
      </p:sp>
      <p:sp>
        <p:nvSpPr>
          <p:cNvPr id="29698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pPr marL="762000" indent="-762000" eaLnBrk="1" hangingPunct="1">
              <a:buFontTx/>
              <a:buAutoNum type="arabicPeriod"/>
            </a:pPr>
            <a:r>
              <a:rPr lang="ru-RU" sz="4000" smtClean="0"/>
              <a:t>Лично-семейные конфликты, </a:t>
            </a:r>
            <a:br>
              <a:rPr lang="ru-RU" sz="4000" smtClean="0"/>
            </a:br>
            <a:r>
              <a:rPr lang="ru-RU" sz="4000" smtClean="0"/>
              <a:t>в том числе: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  <a:p>
            <a:pPr eaLnBrk="1" hangingPunct="1"/>
            <a:r>
              <a:rPr lang="ru-RU" smtClean="0"/>
              <a:t>реальные конфликты у психически больных;</a:t>
            </a:r>
          </a:p>
          <a:p>
            <a:pPr eaLnBrk="1" hangingPunct="1"/>
            <a:r>
              <a:rPr lang="ru-RU" smtClean="0"/>
              <a:t>патологические мотивировки;</a:t>
            </a:r>
          </a:p>
          <a:p>
            <a:pPr eaLnBrk="1" hangingPunct="1"/>
            <a:r>
              <a:rPr lang="ru-RU" smtClean="0"/>
              <a:t>постановка психиатрического диагноза.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4000" smtClean="0"/>
              <a:t>2. Состояние психического здоровья, в том числе: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/>
          <a:lstStyle/>
          <a:p>
            <a:pPr eaLnBrk="1" hangingPunct="1"/>
            <a:r>
              <a:rPr lang="ru-RU" smtClean="0"/>
              <a:t>соматические заболевания, физические страдания;</a:t>
            </a:r>
          </a:p>
          <a:p>
            <a:pPr eaLnBrk="1" hangingPunct="1"/>
            <a:r>
              <a:rPr lang="ru-RU" smtClean="0"/>
              <a:t>уродства.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915400" cy="1676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smtClean="0"/>
              <a:t>3. Состояние физического здоровья, в том числе:</a:t>
            </a:r>
            <a:br>
              <a:rPr lang="ru-RU" sz="4000" smtClean="0"/>
            </a:br>
            <a:endParaRPr lang="ru-RU" sz="4000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667000"/>
            <a:ext cx="8229600" cy="3992563"/>
          </a:xfrm>
        </p:spPr>
        <p:txBody>
          <a:bodyPr/>
          <a:lstStyle/>
          <a:p>
            <a:pPr eaLnBrk="1" hangingPunct="1"/>
            <a:r>
              <a:rPr lang="ru-RU" smtClean="0"/>
              <a:t>опасение судебной ответственности;</a:t>
            </a:r>
          </a:p>
          <a:p>
            <a:pPr eaLnBrk="1" hangingPunct="1"/>
            <a:r>
              <a:rPr lang="ru-RU" smtClean="0"/>
              <a:t>боязнь иного наказания или позора;</a:t>
            </a:r>
          </a:p>
          <a:p>
            <a:pPr eaLnBrk="1" hangingPunct="1"/>
            <a:r>
              <a:rPr lang="ru-RU" smtClean="0"/>
              <a:t>самоосуждение за неблаговидный поступок.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2087562"/>
          </a:xfrm>
        </p:spPr>
        <p:txBody>
          <a:bodyPr/>
          <a:lstStyle/>
          <a:p>
            <a:pPr eaLnBrk="1" hangingPunct="1"/>
            <a:r>
              <a:rPr lang="ru-RU" sz="3500" smtClean="0"/>
              <a:t>4. Конфликты, связанные с антисоциальным поведением суицидента, в том числе: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eaLnBrk="1" hangingPunct="1"/>
            <a:r>
              <a:rPr lang="ru-RU" smtClean="0"/>
              <a:t>несостоятельность, неудачи на работе или в учебе, падение престижа;</a:t>
            </a:r>
          </a:p>
          <a:p>
            <a:pPr eaLnBrk="1" hangingPunct="1"/>
            <a:r>
              <a:rPr lang="ru-RU" smtClean="0"/>
              <a:t>несправедливые требования к исполнению профессиональных или учебных обязанностей.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915400" cy="17065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smtClean="0"/>
              <a:t>5. Конфликты в профессиональной или учебной сфере, в том числе:</a:t>
            </a:r>
            <a:br>
              <a:rPr lang="ru-RU" sz="4000" smtClean="0"/>
            </a:br>
            <a:endParaRPr lang="ru-RU" sz="4000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274638"/>
            <a:ext cx="8382000" cy="1935162"/>
          </a:xfrm>
        </p:spPr>
        <p:txBody>
          <a:bodyPr/>
          <a:lstStyle/>
          <a:p>
            <a:pPr eaLnBrk="1" hangingPunct="1"/>
            <a:r>
              <a:rPr lang="ru-RU" smtClean="0"/>
              <a:t>6. Материально-бытовые трудности.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0" y="1828800"/>
            <a:ext cx="9144000" cy="5029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2200" smtClean="0"/>
              <a:t>Протест, месть. Протестные формы суицидального поведения возникают в ситуации конфликта, когда объективное его звено враждебно или агрессивно по отношению к объекту, а смысл суицида заключается в отрицательном воздействии на это объективное звено. Месть — это конкретная форма протеста, нанесение конкретного ущерба враждебному окружению.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/>
              <a:t>Призыв. Смысл суицидального поведения типа призыва состоит в активизации помощи извне, поиска сочувствия или признания. 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/>
              <a:t>Избегание. Избегать можно наказания. Смысл суицида заключается в избежании непереносимости угрозы путем самоустранения.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/>
              <a:t>Самонаказание. Самонаказание, сопровождающееся муками совести, можно определить как «протест во внутреннем плане личности». 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/>
              <a:t>Отказ. При суицидах «отказа» цель самоубийства и мотив деятельности максимально сближаются. 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676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300" smtClean="0"/>
              <a:t>Можно выделить наиболее часто встречающиеся виды личностного смысла действия по лишению себя жизни.</a:t>
            </a:r>
            <a:r>
              <a:rPr lang="ru-RU" sz="4000" smtClean="0"/>
              <a:t> 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62000" y="304800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b="1" smtClean="0"/>
              <a:t>Повторные суицидальные попытки</a:t>
            </a:r>
          </a:p>
        </p:txBody>
      </p:sp>
      <p:sp>
        <p:nvSpPr>
          <p:cNvPr id="3686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0" y="2133600"/>
            <a:ext cx="9144000" cy="3886200"/>
          </a:xfrm>
        </p:spPr>
        <p:txBody>
          <a:bodyPr/>
          <a:lstStyle/>
          <a:p>
            <a:pPr eaLnBrk="1" hangingPunct="1"/>
            <a:r>
              <a:rPr lang="ru-RU" smtClean="0"/>
              <a:t>Прогнозирование риска повторного суицидального поведения должно начинаться сразу же после первичных покушений на самоубийство, т.к. во многих случа­ях сохраняется опасность их повторения уже в ближайшем постсуицидальном периоде.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62500" lnSpcReduction="20000"/>
          </a:bodyPr>
          <a:lstStyle/>
          <a:p>
            <a:r>
              <a:rPr lang="ru-RU" sz="3400" dirty="0" smtClean="0"/>
              <a:t>Информационное письмо Минобрнауки России от 26.01.2000 г. № 22-06-86 "О мерах по профилактике суицида среди детей и подростков".</a:t>
            </a:r>
          </a:p>
          <a:p>
            <a:r>
              <a:rPr lang="ru-RU" sz="3400" dirty="0" smtClean="0"/>
              <a:t>Информационное письмо Минобрнауки России от 29.05.2003 г. № 03-51-102ин/22-03 "О мерах по усилению профилактики суицида среди детей и подростков".</a:t>
            </a:r>
          </a:p>
          <a:p>
            <a:r>
              <a:rPr lang="ru-RU" sz="3400" dirty="0" smtClean="0"/>
              <a:t>Письмо </a:t>
            </a:r>
            <a:r>
              <a:rPr lang="ru-RU" sz="3400" dirty="0" err="1" smtClean="0"/>
              <a:t>Рособрнадзора</a:t>
            </a:r>
            <a:r>
              <a:rPr lang="ru-RU" sz="3400" dirty="0" smtClean="0"/>
              <a:t> от 20.09.2004 г. № 01-130/07-01 "О мерах по профилактике суицида среди детей и подростков".</a:t>
            </a:r>
          </a:p>
          <a:p>
            <a:r>
              <a:rPr lang="ru-RU" sz="3400" dirty="0" smtClean="0"/>
              <a:t>Рекомендации по ограничению доступа обучающихся к видам информации, распространяемой посредством сети "Интернет", причиняющей вред здоровью и (или) развитию детей, а также не соответствующей задачам образования &lt;5&gt;.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Ведомственные документы по профилактике суицидального поведения:</a:t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0" y="1295400"/>
            <a:ext cx="9144000" cy="5334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600" u="sng" dirty="0" smtClean="0"/>
              <a:t>Критический </a:t>
            </a:r>
            <a:r>
              <a:rPr lang="ru-RU" sz="2600" u="sng" dirty="0" err="1" smtClean="0"/>
              <a:t>постсуицид</a:t>
            </a:r>
            <a:r>
              <a:rPr lang="ru-RU" sz="2600" u="sng" dirty="0" smtClean="0"/>
              <a:t>.</a:t>
            </a:r>
            <a:r>
              <a:rPr lang="ru-RU" sz="2600" dirty="0" smtClean="0"/>
              <a:t> Конфликт утратил свою актуальность, суицидальных тенденций нет, отношение к совершенной попытке негативное.</a:t>
            </a:r>
          </a:p>
          <a:p>
            <a:pPr eaLnBrk="1" hangingPunct="1">
              <a:lnSpc>
                <a:spcPct val="80000"/>
              </a:lnSpc>
            </a:pPr>
            <a:r>
              <a:rPr lang="ru-RU" sz="2600" u="sng" dirty="0" err="1" smtClean="0"/>
              <a:t>Манипулятивный</a:t>
            </a:r>
            <a:r>
              <a:rPr lang="ru-RU" sz="2600" u="sng" dirty="0" smtClean="0"/>
              <a:t> </a:t>
            </a:r>
            <a:r>
              <a:rPr lang="ru-RU" sz="2600" u="sng" dirty="0" err="1" smtClean="0"/>
              <a:t>постсуицид</a:t>
            </a:r>
            <a:r>
              <a:rPr lang="ru-RU" sz="2600" u="sng" dirty="0" smtClean="0"/>
              <a:t>.</a:t>
            </a:r>
            <a:r>
              <a:rPr lang="ru-RU" sz="2600" dirty="0" smtClean="0"/>
              <a:t> Конфликтная ситуация значительно улучшилась для человека под влиянием его суицидальных действий, суицидальных тенденций нет. </a:t>
            </a:r>
          </a:p>
          <a:p>
            <a:pPr eaLnBrk="1" hangingPunct="1">
              <a:lnSpc>
                <a:spcPct val="80000"/>
              </a:lnSpc>
            </a:pPr>
            <a:r>
              <a:rPr lang="ru-RU" sz="2600" u="sng" dirty="0" smtClean="0"/>
              <a:t>Аналитический </a:t>
            </a:r>
            <a:r>
              <a:rPr lang="ru-RU" sz="2600" u="sng" dirty="0" err="1" smtClean="0"/>
              <a:t>постсуицид</a:t>
            </a:r>
            <a:r>
              <a:rPr lang="ru-RU" sz="2600" u="sng" dirty="0" smtClean="0"/>
              <a:t>.</a:t>
            </a:r>
            <a:r>
              <a:rPr lang="ru-RU" sz="2600" dirty="0" smtClean="0"/>
              <a:t> Конфликт по-прежнему актуален для </a:t>
            </a:r>
            <a:r>
              <a:rPr lang="ru-RU" sz="2600" dirty="0" err="1" smtClean="0"/>
              <a:t>суицидента</a:t>
            </a:r>
            <a:r>
              <a:rPr lang="ru-RU" sz="2600" dirty="0" smtClean="0"/>
              <a:t>, суицидальных тенденций нет, отношение к совершенной попытке негативное, опробуются новые способы разрешения конфликта. </a:t>
            </a:r>
          </a:p>
          <a:p>
            <a:pPr eaLnBrk="1" hangingPunct="1">
              <a:lnSpc>
                <a:spcPct val="80000"/>
              </a:lnSpc>
            </a:pPr>
            <a:r>
              <a:rPr lang="ru-RU" sz="2600" u="sng" dirty="0" smtClean="0"/>
              <a:t>Суицидально-фиксированный </a:t>
            </a:r>
            <a:r>
              <a:rPr lang="ru-RU" sz="2600" u="sng" dirty="0" err="1" smtClean="0"/>
              <a:t>постсуицид</a:t>
            </a:r>
            <a:r>
              <a:rPr lang="ru-RU" sz="2600" u="sng" dirty="0" smtClean="0"/>
              <a:t>.</a:t>
            </a:r>
            <a:r>
              <a:rPr lang="ru-RU" sz="2600" dirty="0" smtClean="0"/>
              <a:t> Конфликт актуален, суицидальные тенденции сохраняются и могут скрываться, отношение к суициду положительное.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9445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smtClean="0"/>
              <a:t>Выделяют четыре типа постсуицидов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5"/>
          <p:cNvSpPr>
            <a:spLocks noGrp="1" noChangeArrowheads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800" dirty="0" smtClean="0"/>
              <a:t>Молодежь: с нарушением межличностных отношений, “одиночки”, злоупотребляющие алкоголем или наркотиками, отличающиеся </a:t>
            </a:r>
            <a:r>
              <a:rPr lang="ru-RU" sz="2800" dirty="0" err="1" smtClean="0"/>
              <a:t>девиантным</a:t>
            </a:r>
            <a:r>
              <a:rPr lang="ru-RU" sz="2800" dirty="0" smtClean="0"/>
              <a:t> или криминальным поведением, включающим физическое насилие;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dirty="0" err="1" smtClean="0"/>
              <a:t>Сверхкритичные</a:t>
            </a:r>
            <a:r>
              <a:rPr lang="ru-RU" sz="2800" dirty="0" smtClean="0"/>
              <a:t> к себе.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dirty="0" smtClean="0"/>
              <a:t>Лица, страдающие от недавно испытанных унижений или трагических утрат.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dirty="0" smtClean="0"/>
              <a:t>Подростки, </a:t>
            </a:r>
            <a:r>
              <a:rPr lang="ru-RU" sz="2800" dirty="0" err="1" smtClean="0"/>
              <a:t>фрустрированные</a:t>
            </a:r>
            <a:r>
              <a:rPr lang="ru-RU" sz="2800" dirty="0" smtClean="0"/>
              <a:t> несоответствием между ожидавшимися успехами в жизни и реальными достижениями.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dirty="0" smtClean="0"/>
              <a:t>Люди, страдающие от болезней или покинутые окружением.</a:t>
            </a:r>
          </a:p>
        </p:txBody>
      </p:sp>
      <p:sp>
        <p:nvSpPr>
          <p:cNvPr id="38914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7921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300" u="sng" smtClean="0"/>
              <a:t>Суицидально опасная референтная группа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1800" smtClean="0"/>
          </a:p>
          <a:p>
            <a:pPr eaLnBrk="1" hangingPunct="1">
              <a:lnSpc>
                <a:spcPct val="80000"/>
              </a:lnSpc>
            </a:pPr>
            <a:r>
              <a:rPr lang="ru-RU" sz="2100" smtClean="0"/>
              <a:t>Недостаточно адекватная оценка последствий своих суицидальных действий из-за отсутствия четкого представления о том, что такое смерть и предвидения смертельного исхода.</a:t>
            </a:r>
          </a:p>
          <a:p>
            <a:pPr eaLnBrk="1" hangingPunct="1">
              <a:lnSpc>
                <a:spcPct val="80000"/>
              </a:lnSpc>
            </a:pPr>
            <a:r>
              <a:rPr lang="ru-RU" sz="2100" smtClean="0"/>
              <a:t>Отсутствие в этом возрасте  четких различий между истинными суицидальными намерениями и демонстративно-шантажными действиями.</a:t>
            </a:r>
          </a:p>
          <a:p>
            <a:pPr eaLnBrk="1" hangingPunct="1">
              <a:lnSpc>
                <a:spcPct val="80000"/>
              </a:lnSpc>
            </a:pPr>
            <a:r>
              <a:rPr lang="ru-RU" sz="2100" smtClean="0"/>
              <a:t>Несоответствие между внешним поводом и реакцией на него, т.е. "незначительность", "мимолетность", "несерьезность", с точки зрения взрослых, мотивов суицидальных попыток – отсюда несоответствие "ожидаемых" фактов.</a:t>
            </a:r>
          </a:p>
          <a:p>
            <a:pPr eaLnBrk="1" hangingPunct="1">
              <a:lnSpc>
                <a:spcPct val="80000"/>
              </a:lnSpc>
            </a:pPr>
            <a:r>
              <a:rPr lang="ru-RU" sz="2100" smtClean="0"/>
              <a:t>Опосредующее влияние неблагоприятной, психотравмирующей, микросоциальной среды (семьи, школы, ближайшего окружения сверстников), а не степень выраженности психопатологических нарушений.</a:t>
            </a:r>
          </a:p>
          <a:p>
            <a:pPr eaLnBrk="1" hangingPunct="1">
              <a:lnSpc>
                <a:spcPct val="80000"/>
              </a:lnSpc>
            </a:pPr>
            <a:endParaRPr lang="ru-RU" sz="2100" smtClean="0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6868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b="1" smtClean="0"/>
              <a:t>Особенности суицидального поведения подростков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/>
            <a:r>
              <a:rPr lang="ru-RU" smtClean="0"/>
              <a:t>эмоционально неустойчивых</a:t>
            </a:r>
          </a:p>
          <a:p>
            <a:pPr eaLnBrk="1" hangingPunct="1"/>
            <a:r>
              <a:rPr lang="ru-RU" smtClean="0"/>
              <a:t>чувствительных</a:t>
            </a:r>
          </a:p>
          <a:p>
            <a:pPr eaLnBrk="1" hangingPunct="1"/>
            <a:r>
              <a:rPr lang="ru-RU" smtClean="0"/>
              <a:t>раздражительных</a:t>
            </a:r>
          </a:p>
          <a:p>
            <a:pPr eaLnBrk="1" hangingPunct="1"/>
            <a:r>
              <a:rPr lang="ru-RU" smtClean="0"/>
              <a:t>имеющих повышенную возбудимость</a:t>
            </a:r>
          </a:p>
          <a:p>
            <a:pPr eaLnBrk="1" hangingPunct="1"/>
            <a:r>
              <a:rPr lang="ru-RU" smtClean="0"/>
              <a:t>зависимых от мнения окружающих</a:t>
            </a:r>
          </a:p>
          <a:p>
            <a:pPr eaLnBrk="1" hangingPunct="1"/>
            <a:r>
              <a:rPr lang="ru-RU" smtClean="0"/>
              <a:t>интровертов</a:t>
            </a:r>
          </a:p>
          <a:p>
            <a:pPr eaLnBrk="1" hangingPunct="1"/>
            <a:r>
              <a:rPr lang="ru-RU" smtClean="0"/>
              <a:t>лиц со средне–слабым типом нервной системы.</a:t>
            </a: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500" smtClean="0"/>
              <a:t>Склонность к суицидальному поведению наблюдается у подростков: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b="1" smtClean="0"/>
              <a:t>Делинквентный вариант - </a:t>
            </a:r>
            <a:r>
              <a:rPr lang="ru-RU" sz="2400" smtClean="0"/>
              <a:t>это довольно быстро развивающиеся нарушения поведения, не свойственные прежде этому подростку, которые проявляются в грубости и непослушании старшим, особенно родным и учителям.</a:t>
            </a:r>
            <a:endParaRPr lang="ru-RU" sz="2400" b="1" smtClean="0"/>
          </a:p>
          <a:p>
            <a:pPr eaLnBrk="1" hangingPunct="1">
              <a:lnSpc>
                <a:spcPct val="80000"/>
              </a:lnSpc>
            </a:pPr>
            <a:r>
              <a:rPr lang="ru-RU" sz="2400" b="1" smtClean="0"/>
              <a:t>Ипохондрический вариант – </a:t>
            </a:r>
            <a:r>
              <a:rPr lang="ru-RU" sz="2400" smtClean="0"/>
              <a:t>характеризуется сочетанием незначительных соматических нарушений с многочисленными жалобами, отражающими сверхценнный характер переживаний.</a:t>
            </a:r>
            <a:endParaRPr lang="ru-RU" sz="2400" b="1" smtClean="0"/>
          </a:p>
          <a:p>
            <a:pPr eaLnBrk="1" hangingPunct="1">
              <a:lnSpc>
                <a:spcPct val="80000"/>
              </a:lnSpc>
            </a:pPr>
            <a:r>
              <a:rPr lang="ru-RU" sz="2400" b="1" smtClean="0"/>
              <a:t>Астеноапатический вариант – </a:t>
            </a:r>
            <a:r>
              <a:rPr lang="ru-RU" sz="2400" smtClean="0"/>
              <a:t>начинается у учащихся обычно с ухудшения успеваемости в школе. Ухудшающиеся результаты в учебе приводят подростка в состояние отчаяния, которое еще больше снижает уровень школьной деятельности. </a:t>
            </a:r>
            <a:endParaRPr lang="ru-RU" sz="2400" b="1" smtClean="0"/>
          </a:p>
          <a:p>
            <a:pPr eaLnBrk="1" hangingPunct="1">
              <a:lnSpc>
                <a:spcPct val="80000"/>
              </a:lnSpc>
            </a:pPr>
            <a:r>
              <a:rPr lang="ru-RU" sz="2400" b="1" smtClean="0"/>
              <a:t>Меланхолическая депрессия </a:t>
            </a:r>
            <a:r>
              <a:rPr lang="ru-RU" sz="2400" smtClean="0"/>
              <a:t>проявляется в болезненно угнетенном настроении, чувстве безысходной тоски, малоподвижности, тихом голосе. 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372600" cy="1143000"/>
          </a:xfrm>
        </p:spPr>
        <p:txBody>
          <a:bodyPr/>
          <a:lstStyle/>
          <a:p>
            <a:pPr eaLnBrk="1" hangingPunct="1"/>
            <a:r>
              <a:rPr lang="ru-RU" sz="3300" smtClean="0"/>
              <a:t>Особенности депрессии у подростков:</a:t>
            </a:r>
            <a:endParaRPr lang="ru-RU" sz="3300" b="1" smtClean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ru-RU" sz="2800" smtClean="0"/>
              <a:t>При оценке суицидоопасности в каждом конкретном случае необходи­мо учитывать </a:t>
            </a:r>
            <a:r>
              <a:rPr lang="ru-RU" sz="2800" u="sng" smtClean="0"/>
              <a:t>совокупность личностных и ситуационных факторов.</a:t>
            </a:r>
            <a:r>
              <a:rPr lang="ru-RU" sz="2800" smtClean="0"/>
              <a:t> </a:t>
            </a:r>
          </a:p>
          <a:p>
            <a:pPr eaLnBrk="1" hangingPunct="1"/>
            <a:r>
              <a:rPr lang="ru-RU" sz="2800" smtClean="0"/>
              <a:t>Для более точного прогноза суицидального риска необходимо также систематическое изучение </a:t>
            </a:r>
            <a:r>
              <a:rPr lang="ru-RU" sz="2800" u="sng" smtClean="0"/>
              <a:t>морально-психологического климата</a:t>
            </a:r>
            <a:r>
              <a:rPr lang="ru-RU" sz="2800" smtClean="0"/>
              <a:t>. </a:t>
            </a:r>
          </a:p>
          <a:p>
            <a:pPr eaLnBrk="1" hangingPunct="1"/>
            <a:r>
              <a:rPr lang="ru-RU" sz="2800" smtClean="0"/>
              <a:t>Для определения степени суицидального риска необходимо выявлять и сопоставлять как </a:t>
            </a:r>
            <a:r>
              <a:rPr lang="ru-RU" sz="2800" u="sng" smtClean="0"/>
              <a:t>про-, так и антисуицидальные факторы.</a:t>
            </a:r>
            <a:r>
              <a:rPr lang="ru-RU" sz="2800" smtClean="0"/>
              <a:t> </a:t>
            </a:r>
          </a:p>
        </p:txBody>
      </p:sp>
      <p:sp>
        <p:nvSpPr>
          <p:cNvPr id="54274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4000" b="1" smtClean="0"/>
              <a:t>Суицидологическая диагностика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ДДЧ</a:t>
            </a:r>
          </a:p>
          <a:p>
            <a:pPr marL="514350" indent="-514350">
              <a:buAutoNum type="arabicPeriod"/>
            </a:pPr>
            <a:r>
              <a:rPr lang="ru-RU" dirty="0" smtClean="0"/>
              <a:t>МС</a:t>
            </a:r>
          </a:p>
          <a:p>
            <a:pPr marL="514350" indent="-514350">
              <a:buAutoNum type="arabicPeriod"/>
            </a:pPr>
            <a:r>
              <a:rPr lang="ru-RU" dirty="0" smtClean="0"/>
              <a:t>Тест </a:t>
            </a:r>
            <a:r>
              <a:rPr lang="ru-RU" dirty="0" err="1" smtClean="0"/>
              <a:t>Айзенка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smtClean="0"/>
              <a:t>ПДО</a:t>
            </a:r>
          </a:p>
          <a:p>
            <a:pPr marL="514350" indent="-514350">
              <a:buAutoNum type="arabicPeriod"/>
            </a:pPr>
            <a:r>
              <a:rPr lang="ru-RU" dirty="0" err="1" smtClean="0"/>
              <a:t>Опросник</a:t>
            </a:r>
            <a:r>
              <a:rPr lang="ru-RU" dirty="0" smtClean="0"/>
              <a:t> суицидального риска </a:t>
            </a:r>
            <a:r>
              <a:rPr lang="ru-RU" dirty="0" err="1" smtClean="0"/>
              <a:t>Разувева</a:t>
            </a:r>
            <a:r>
              <a:rPr lang="ru-RU" dirty="0" smtClean="0"/>
              <a:t> Т.Н.</a:t>
            </a:r>
          </a:p>
          <a:p>
            <a:pPr marL="514350" indent="-514350">
              <a:buAutoNum type="arabicPeriod"/>
            </a:pPr>
            <a:r>
              <a:rPr lang="ru-RU" dirty="0" smtClean="0"/>
              <a:t>И др.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Диагностика суицидального поведения </a:t>
            </a:r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fontScale="25000" lnSpcReduction="20000"/>
          </a:bodyPr>
          <a:lstStyle/>
          <a:p>
            <a:r>
              <a:rPr lang="ru-RU" dirty="0" smtClean="0"/>
              <a:t> </a:t>
            </a:r>
          </a:p>
          <a:p>
            <a:pPr algn="ctr">
              <a:buNone/>
            </a:pPr>
            <a:r>
              <a:rPr lang="ru-RU" sz="8000" dirty="0" smtClean="0"/>
              <a:t> </a:t>
            </a:r>
            <a:r>
              <a:rPr lang="ru-RU" sz="8000" b="1" dirty="0" smtClean="0"/>
              <a:t>Ребенок группы риска</a:t>
            </a:r>
          </a:p>
          <a:p>
            <a:pPr algn="ctr">
              <a:buNone/>
            </a:pPr>
            <a:endParaRPr lang="ru-RU" sz="8000" dirty="0" smtClean="0"/>
          </a:p>
          <a:p>
            <a:r>
              <a:rPr lang="ru-RU" sz="8000" b="1" dirty="0" smtClean="0"/>
              <a:t>Администрация ОО</a:t>
            </a:r>
            <a:endParaRPr lang="ru-RU" sz="8000" dirty="0" smtClean="0"/>
          </a:p>
          <a:p>
            <a:r>
              <a:rPr lang="ru-RU" sz="8000" b="1" dirty="0" smtClean="0"/>
              <a:t>Классный руководитель</a:t>
            </a:r>
            <a:endParaRPr lang="ru-RU" sz="8000" dirty="0" smtClean="0"/>
          </a:p>
          <a:p>
            <a:r>
              <a:rPr lang="ru-RU" sz="8000" b="1" dirty="0" smtClean="0"/>
              <a:t>Учителя-предметники</a:t>
            </a:r>
            <a:endParaRPr lang="ru-RU" sz="8000" dirty="0" smtClean="0"/>
          </a:p>
          <a:p>
            <a:r>
              <a:rPr lang="ru-RU" sz="8000" b="1" dirty="0" smtClean="0"/>
              <a:t>Специалисты необходимые для ИПС конкретного ребенка (фельдшер, логопед и т.д.)</a:t>
            </a:r>
            <a:endParaRPr lang="ru-RU" sz="8000" dirty="0" smtClean="0"/>
          </a:p>
          <a:p>
            <a:r>
              <a:rPr lang="ru-RU" sz="8000" b="1" dirty="0" smtClean="0"/>
              <a:t>Совет профилактики</a:t>
            </a:r>
            <a:endParaRPr lang="ru-RU" sz="8000" dirty="0" smtClean="0"/>
          </a:p>
          <a:p>
            <a:r>
              <a:rPr lang="ru-RU" sz="8000" b="1" dirty="0" smtClean="0"/>
              <a:t>Социальный педагог</a:t>
            </a:r>
            <a:endParaRPr lang="ru-RU" sz="8000" dirty="0" smtClean="0"/>
          </a:p>
          <a:p>
            <a:r>
              <a:rPr lang="ru-RU" sz="8000" b="1" dirty="0" smtClean="0"/>
              <a:t>Педагог-психолог</a:t>
            </a:r>
            <a:endParaRPr lang="ru-RU" sz="8000" dirty="0" smtClean="0"/>
          </a:p>
          <a:p>
            <a:pPr>
              <a:buNone/>
            </a:pPr>
            <a:r>
              <a:rPr lang="ru-RU" sz="8000" dirty="0" smtClean="0"/>
              <a:t>     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ИПС:«Организация взаимодействия индивидуального сопровождения детей «группы риска»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ru-RU" b="1" dirty="0" smtClean="0"/>
              <a:t>Шаг 1. </a:t>
            </a:r>
          </a:p>
          <a:p>
            <a:r>
              <a:rPr lang="ru-RU" b="1" dirty="0" smtClean="0"/>
              <a:t>Выявление детей группы риска</a:t>
            </a:r>
            <a:endParaRPr lang="ru-RU" dirty="0" smtClean="0"/>
          </a:p>
          <a:p>
            <a:r>
              <a:rPr lang="ru-RU" dirty="0" smtClean="0"/>
              <a:t>(по результатам диагностик)</a:t>
            </a:r>
          </a:p>
          <a:p>
            <a:r>
              <a:rPr lang="ru-RU" b="1" dirty="0" smtClean="0"/>
              <a:t>Диагностика детей (семей) – проведение тестирования по программе «1С:Школьная психодиагностика» (1 этап):</a:t>
            </a:r>
            <a:endParaRPr lang="ru-RU" dirty="0" smtClean="0"/>
          </a:p>
          <a:p>
            <a:r>
              <a:rPr lang="ru-RU" dirty="0" smtClean="0"/>
              <a:t>- Проективная методика «Дом Дерево Человек»;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опросник</a:t>
            </a:r>
            <a:r>
              <a:rPr lang="ru-RU" dirty="0" smtClean="0"/>
              <a:t> </a:t>
            </a:r>
            <a:r>
              <a:rPr lang="ru-RU" dirty="0" err="1" smtClean="0"/>
              <a:t>Филиппса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опросник</a:t>
            </a:r>
            <a:r>
              <a:rPr lang="ru-RU" dirty="0" smtClean="0"/>
              <a:t> </a:t>
            </a:r>
            <a:r>
              <a:rPr lang="ru-RU" dirty="0" err="1" smtClean="0"/>
              <a:t>Басса-Дарки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- ПДО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«</a:t>
            </a:r>
            <a:r>
              <a:rPr lang="ru-RU" sz="2700" dirty="0" smtClean="0"/>
              <a:t>Алгоритм организации индивидуального сопровождения детей «группы риска»</a:t>
            </a:r>
            <a:br>
              <a:rPr lang="ru-RU" sz="2700" dirty="0" smtClean="0"/>
            </a:br>
            <a:endParaRPr lang="ru-RU" sz="27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Шаг 2. </a:t>
            </a:r>
          </a:p>
          <a:p>
            <a:r>
              <a:rPr lang="ru-RU" b="1" dirty="0" smtClean="0"/>
              <a:t>Постановка на учет</a:t>
            </a:r>
            <a:endParaRPr lang="ru-RU" dirty="0" smtClean="0"/>
          </a:p>
          <a:p>
            <a:r>
              <a:rPr lang="ru-RU" b="1" dirty="0" smtClean="0"/>
              <a:t>Проведение </a:t>
            </a:r>
            <a:r>
              <a:rPr lang="ru-RU" b="1" dirty="0" err="1" smtClean="0"/>
              <a:t>ПМПконсилиумы</a:t>
            </a:r>
            <a:endParaRPr lang="ru-RU" dirty="0" smtClean="0"/>
          </a:p>
          <a:p>
            <a:r>
              <a:rPr lang="ru-RU" b="1" dirty="0" smtClean="0"/>
              <a:t>Составление индивидуального плана сопровождения (ИПС)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Распоряжение Правительства Российской Федерации от 26 апреля 2021 г. № 1058 «Об утверждении комплекса мер до 2025 года по совершенствованию системы профилактики суицида среди несовершеннолетних»;</a:t>
            </a:r>
          </a:p>
          <a:p>
            <a:r>
              <a:rPr lang="ru-RU" dirty="0"/>
              <a:t>Распоряжение Правительства Республики Тыва от 03.06.2021 г. №245-р «Об утверждении комплекса мер до 2025 года по совершенствованию системы профилактики суицида среди несовершеннолетних на территории Республики Тыва»;</a:t>
            </a:r>
          </a:p>
          <a:p>
            <a:r>
              <a:rPr lang="ru-RU" dirty="0"/>
              <a:t>Приказ Министерства образования и науки Республики Тыва от 07.06.2021г. №743-д «Об исполнении комплекса мер до 2025 года по совершенствованию системы профилактики суицида в общеобразовательных организациях и организациях среднего профессионального образования»;</a:t>
            </a:r>
          </a:p>
          <a:p>
            <a:r>
              <a:rPr lang="ru-RU" dirty="0"/>
              <a:t>Приказ Министерства образования и науки Республики Тыва от 13.01.2021 г. №15-д «Об утверждении плана мероприятий по профилактике суицидов и суицидального поведения несовершеннолетних, обучающихся в общеобразовательных организациях и образовательных организациях среднего профессионального образования Республики Тыва»;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Региональные</a:t>
            </a: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Шаг 3. </a:t>
            </a:r>
          </a:p>
          <a:p>
            <a:pPr>
              <a:buNone/>
            </a:pPr>
            <a:r>
              <a:rPr lang="ru-RU" b="1" dirty="0" smtClean="0"/>
              <a:t>Реализация индивидуального плана сопровождения (ИПС)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Шаг 4. </a:t>
            </a:r>
          </a:p>
          <a:p>
            <a:r>
              <a:rPr lang="ru-RU" b="1" dirty="0" smtClean="0"/>
              <a:t>Оценка результатов работы</a:t>
            </a:r>
            <a:endParaRPr lang="ru-RU" dirty="0" smtClean="0"/>
          </a:p>
          <a:p>
            <a:r>
              <a:rPr lang="ru-RU" dirty="0" smtClean="0"/>
              <a:t>- проведение тестирования по программе «1С:Школьная психодиагностика» (2 этап);</a:t>
            </a:r>
          </a:p>
          <a:p>
            <a:r>
              <a:rPr lang="ru-RU" dirty="0" smtClean="0"/>
              <a:t>- динамика сравнений 1-го и 2-го этапов тестирования;</a:t>
            </a:r>
          </a:p>
          <a:p>
            <a:r>
              <a:rPr lang="ru-RU" dirty="0" smtClean="0"/>
              <a:t>- снятие с учета детей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ru-RU" dirty="0" smtClean="0"/>
              <a:t>(самоубийство, от лат. </a:t>
            </a:r>
            <a:r>
              <a:rPr lang="en-US" dirty="0" smtClean="0"/>
              <a:t>sui</a:t>
            </a:r>
            <a:r>
              <a:rPr lang="ru-RU" dirty="0" smtClean="0"/>
              <a:t> – себя, </a:t>
            </a:r>
            <a:r>
              <a:rPr lang="en-US" dirty="0" err="1" smtClean="0"/>
              <a:t>caedere</a:t>
            </a:r>
            <a:r>
              <a:rPr lang="ru-RU" dirty="0" smtClean="0"/>
              <a:t> – убивать) </a:t>
            </a:r>
          </a:p>
          <a:p>
            <a:pPr>
              <a:lnSpc>
                <a:spcPct val="90000"/>
              </a:lnSpc>
            </a:pPr>
            <a:r>
              <a:rPr lang="ru-RU" dirty="0" smtClean="0"/>
              <a:t>является одной из наиболее трагичных форм девиантного (отклоняющегося) поведения, поскольку добровольное лишение себя жизни не есть общепринятая норма.</a:t>
            </a:r>
          </a:p>
          <a:p>
            <a:pPr>
              <a:lnSpc>
                <a:spcPct val="90000"/>
              </a:lnSpc>
            </a:pPr>
            <a:r>
              <a:rPr lang="ru-RU" dirty="0" smtClean="0"/>
              <a:t>Исключительно человеческий акт. Люди, совершающие суицид, обычно страдают от сильной душевной боли и находятся в состоянии стресса, а также чувствуют невозможность справиться со своими проблемами. </a:t>
            </a:r>
          </a:p>
          <a:p>
            <a:pPr>
              <a:lnSpc>
                <a:spcPct val="90000"/>
              </a:lnSpc>
            </a:pPr>
            <a:r>
              <a:rPr lang="ru-RU" dirty="0" smtClean="0"/>
              <a:t>это осознанное лишение себя жизни.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Понятие о суицидальном поведении и суициде.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250825" y="908050"/>
            <a:ext cx="8208963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>
                <a:solidFill>
                  <a:srgbClr val="FF3300"/>
                </a:solidFill>
              </a:rPr>
              <a:t>Самоубийство (суицид)</a:t>
            </a:r>
            <a:r>
              <a:rPr lang="ru-RU" sz="4000" b="1"/>
              <a:t> – это осознанное лишение себя жизни.</a:t>
            </a: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323850" y="3789363"/>
            <a:ext cx="7561263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>
                <a:solidFill>
                  <a:srgbClr val="FF3300"/>
                </a:solidFill>
              </a:rPr>
              <a:t>Суицидальное поведение-</a:t>
            </a:r>
            <a:r>
              <a:rPr lang="ru-RU" sz="4000" b="1"/>
              <a:t> суицидальные покушения, попытки и проявления.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>
              <a:buNone/>
            </a:pPr>
            <a:r>
              <a:rPr lang="ru-RU" u="sng" dirty="0" smtClean="0"/>
              <a:t>Самоубийство</a:t>
            </a:r>
            <a:r>
              <a:rPr lang="ru-RU" dirty="0" smtClean="0"/>
              <a:t> – умышленное (намеренное) лишение себя жизни.</a:t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Различают:</a:t>
            </a:r>
          </a:p>
          <a:p>
            <a:pPr>
              <a:buNone/>
            </a:pPr>
            <a:r>
              <a:rPr lang="ru-RU" u="sng" dirty="0" smtClean="0"/>
              <a:t>1. завершенные самоубийства</a:t>
            </a:r>
            <a:r>
              <a:rPr lang="ru-RU" dirty="0" smtClean="0"/>
              <a:t> (истинные суициды) </a:t>
            </a:r>
          </a:p>
          <a:p>
            <a:pPr>
              <a:buNone/>
            </a:pPr>
            <a:r>
              <a:rPr lang="ru-RU" u="sng" dirty="0" smtClean="0"/>
              <a:t>2. незавершенные самоубийства</a:t>
            </a:r>
            <a:r>
              <a:rPr lang="ru-RU" dirty="0" smtClean="0"/>
              <a:t> (попытки суицида)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"/>
          <p:cNvSpPr txBox="1">
            <a:spLocks noChangeArrowheads="1"/>
          </p:cNvSpPr>
          <p:nvPr/>
        </p:nvSpPr>
        <p:spPr bwMode="auto">
          <a:xfrm>
            <a:off x="755650" y="332657"/>
            <a:ext cx="748823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 smtClean="0">
                <a:solidFill>
                  <a:srgbClr val="FF9900"/>
                </a:solidFill>
              </a:rPr>
              <a:t>Суицидальное </a:t>
            </a:r>
            <a:r>
              <a:rPr lang="ru-RU" sz="4000" b="1" dirty="0">
                <a:solidFill>
                  <a:srgbClr val="FF9900"/>
                </a:solidFill>
              </a:rPr>
              <a:t>поведение подростков</a:t>
            </a:r>
          </a:p>
        </p:txBody>
      </p:sp>
      <p:sp>
        <p:nvSpPr>
          <p:cNvPr id="6147" name="Line 6"/>
          <p:cNvSpPr>
            <a:spLocks noChangeShapeType="1"/>
          </p:cNvSpPr>
          <p:nvPr/>
        </p:nvSpPr>
        <p:spPr bwMode="auto">
          <a:xfrm flipH="1">
            <a:off x="2051719" y="1844675"/>
            <a:ext cx="720055" cy="72022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48" name="Rectangle 8"/>
          <p:cNvSpPr>
            <a:spLocks noChangeArrowheads="1"/>
          </p:cNvSpPr>
          <p:nvPr/>
        </p:nvSpPr>
        <p:spPr bwMode="auto">
          <a:xfrm>
            <a:off x="395288" y="2924175"/>
            <a:ext cx="3168650" cy="1368921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49" name="Text Box 9"/>
          <p:cNvSpPr txBox="1">
            <a:spLocks noChangeArrowheads="1"/>
          </p:cNvSpPr>
          <p:nvPr/>
        </p:nvSpPr>
        <p:spPr bwMode="auto">
          <a:xfrm>
            <a:off x="395288" y="2780928"/>
            <a:ext cx="309721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 smtClean="0"/>
              <a:t>Демонстративное</a:t>
            </a:r>
            <a:endParaRPr lang="ru-RU" sz="3200" b="1" dirty="0"/>
          </a:p>
        </p:txBody>
      </p:sp>
      <p:sp>
        <p:nvSpPr>
          <p:cNvPr id="6150" name="Line 10"/>
          <p:cNvSpPr>
            <a:spLocks noChangeShapeType="1"/>
          </p:cNvSpPr>
          <p:nvPr/>
        </p:nvSpPr>
        <p:spPr bwMode="auto">
          <a:xfrm>
            <a:off x="5364163" y="1700213"/>
            <a:ext cx="792013" cy="6486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51" name="Rectangle 11"/>
          <p:cNvSpPr>
            <a:spLocks noChangeArrowheads="1"/>
          </p:cNvSpPr>
          <p:nvPr/>
        </p:nvSpPr>
        <p:spPr bwMode="auto">
          <a:xfrm>
            <a:off x="5219700" y="2781301"/>
            <a:ext cx="3529013" cy="136778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2" name="Text Box 12"/>
          <p:cNvSpPr txBox="1">
            <a:spLocks noChangeArrowheads="1"/>
          </p:cNvSpPr>
          <p:nvPr/>
        </p:nvSpPr>
        <p:spPr bwMode="auto">
          <a:xfrm>
            <a:off x="5292725" y="3068638"/>
            <a:ext cx="34559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dirty="0" smtClean="0"/>
              <a:t>Аффективное</a:t>
            </a:r>
            <a:endParaRPr lang="ru-RU" sz="3600" b="1" dirty="0"/>
          </a:p>
        </p:txBody>
      </p:sp>
      <p:sp>
        <p:nvSpPr>
          <p:cNvPr id="6153" name="Line 13"/>
          <p:cNvSpPr>
            <a:spLocks noChangeShapeType="1"/>
          </p:cNvSpPr>
          <p:nvPr/>
        </p:nvSpPr>
        <p:spPr bwMode="auto">
          <a:xfrm>
            <a:off x="4284663" y="1484313"/>
            <a:ext cx="71437" cy="3889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54" name="Rectangle 14"/>
          <p:cNvSpPr>
            <a:spLocks noChangeArrowheads="1"/>
          </p:cNvSpPr>
          <p:nvPr/>
        </p:nvSpPr>
        <p:spPr bwMode="auto">
          <a:xfrm>
            <a:off x="2195513" y="4869161"/>
            <a:ext cx="4752975" cy="108012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5" name="Text Box 15"/>
          <p:cNvSpPr txBox="1">
            <a:spLocks noChangeArrowheads="1"/>
          </p:cNvSpPr>
          <p:nvPr/>
        </p:nvSpPr>
        <p:spPr bwMode="auto">
          <a:xfrm>
            <a:off x="1331913" y="5661025"/>
            <a:ext cx="6553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3200" b="1"/>
          </a:p>
        </p:txBody>
      </p:sp>
      <p:sp>
        <p:nvSpPr>
          <p:cNvPr id="6156" name="Text Box 16"/>
          <p:cNvSpPr txBox="1">
            <a:spLocks noChangeArrowheads="1"/>
          </p:cNvSpPr>
          <p:nvPr/>
        </p:nvSpPr>
        <p:spPr bwMode="auto">
          <a:xfrm>
            <a:off x="1692275" y="4941168"/>
            <a:ext cx="59753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 dirty="0"/>
              <a:t>истинное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128</TotalTime>
  <Words>2249</Words>
  <Application>Microsoft Office PowerPoint</Application>
  <PresentationFormat>Экран (4:3)</PresentationFormat>
  <Paragraphs>225</Paragraphs>
  <Slides>50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50</vt:i4>
      </vt:variant>
    </vt:vector>
  </HeadingPairs>
  <TitlesOfParts>
    <vt:vector size="51" baseType="lpstr">
      <vt:lpstr>Открытая</vt:lpstr>
      <vt:lpstr>Психология суицидального поведения</vt:lpstr>
      <vt:lpstr> Законодательные и нормативные правовые акты, регулирующие профилактику суицидального поведения обучающихся </vt:lpstr>
      <vt:lpstr> </vt:lpstr>
      <vt:lpstr>Ведомственные документы по профилактике суицидального поведения: </vt:lpstr>
      <vt:lpstr>Региональные</vt:lpstr>
      <vt:lpstr> Понятие о суицидальном поведении и суициде. </vt:lpstr>
      <vt:lpstr>Слайд 7</vt:lpstr>
      <vt:lpstr> </vt:lpstr>
      <vt:lpstr>Слайд 9</vt:lpstr>
      <vt:lpstr>Слайд 10</vt:lpstr>
      <vt:lpstr>Суицидальное поведение – любые внутренние или внешние формы психических актов, определяемые и направляемые представлениями о лишении себя жизни. </vt:lpstr>
      <vt:lpstr>Суицидальные мысли (представления, переживания)   – пассивные размышления об отсутствии ценности, смысла жизни, а также представления, фантазии на тему своей смерти, но не лишения себя жизни</vt:lpstr>
      <vt:lpstr>Суицидальные тенденции (замыслы, намерения) –   активные размышления, разработка плана суицида, определение способов, времени и места совершения самоубийства </vt:lpstr>
      <vt:lpstr>Суицидальные проявления   - когда во внешнем поведении проявляются побуждения к непосредственному осуществлению суицидального замысла, а в речи появляются высказывания в той или иной форме про суицидальные намерения</vt:lpstr>
      <vt:lpstr>Суицидальные покушения (попытки)   – целенаправленное оперирование средствами лишения себя жизни с целью покончить жизнь самоубийством или с демонстративно-шантажными целями.</vt:lpstr>
      <vt:lpstr>Суицидальный риск   – потенциальная готовность личности совершить самоубийство. </vt:lpstr>
      <vt:lpstr>Концепции суицидального поведения </vt:lpstr>
      <vt:lpstr>Социологическая концепция</vt:lpstr>
      <vt:lpstr>В рамках данной концепции выделяют следующие типы суицидов:  1. Эгоистическое самоубийство у лиц, недостаточно интегрированных в социальной группе.  2. Альтруистическое самоубийство при полной интеграции с социальной группой («с чувством долга, с мистическим энтузиазмом, со спокойной храбростью»).  3. Аномическое самоубийство как реакция личности на тяжелые изменения в социальных устоях общества, приводящие к нарушению взаимных связей индивида и социальной группы по причине неудач в приспособлении.</vt:lpstr>
      <vt:lpstr>Психологическая концепция </vt:lpstr>
      <vt:lpstr>Психологические особенности, способствующие повышению суицидального риска</vt:lpstr>
      <vt:lpstr>Самоубийство –   психологическое явление   и чтобы понять его, нужно понять душевное состояние человека, который решил покончить с собой  (Бердяев Н.А.)</vt:lpstr>
      <vt:lpstr>Э. Шнейдман перечисляет десять общих психологических характеристик самоубийств.</vt:lpstr>
      <vt:lpstr>Психологические потребности, фрустрация которых объясняет большинство самоубийств:</vt:lpstr>
      <vt:lpstr>Психопатологическая концепция</vt:lpstr>
      <vt:lpstr>Больные, склонные к суицидальным действиям, в первую очередь требуют внимания врача.   Если же суицидальные действия совершают практически здоровые люди в ответ на создавшиеся объективные психотравмирующие обстоятельства, то компетенции врача недостаточно </vt:lpstr>
      <vt:lpstr>Социально-психологическая концепция</vt:lpstr>
      <vt:lpstr>Слайд 28</vt:lpstr>
      <vt:lpstr>Кризисное состояние характеризуется:</vt:lpstr>
      <vt:lpstr>Наиболее часто встречаемые  варианты развития  психологических кризисных состояний</vt:lpstr>
      <vt:lpstr>Мотивы и поводы суицидальных поступков в рамках интегративного подхода   по С. Бородину, А. Михлину</vt:lpstr>
      <vt:lpstr>Лично-семейные конфликты,  в том числе:</vt:lpstr>
      <vt:lpstr>2. Состояние психического здоровья, в том числе:</vt:lpstr>
      <vt:lpstr>3. Состояние физического здоровья, в том числе: </vt:lpstr>
      <vt:lpstr>4. Конфликты, связанные с антисоциальным поведением суицидента, в том числе:</vt:lpstr>
      <vt:lpstr>5. Конфликты в профессиональной или учебной сфере, в том числе: </vt:lpstr>
      <vt:lpstr>6. Материально-бытовые трудности.</vt:lpstr>
      <vt:lpstr>Можно выделить наиболее часто встречающиеся виды личностного смысла действия по лишению себя жизни. </vt:lpstr>
      <vt:lpstr>Повторные суицидальные попытки</vt:lpstr>
      <vt:lpstr>Выделяют четыре типа постсуицидов</vt:lpstr>
      <vt:lpstr>Суицидально опасная референтная группа</vt:lpstr>
      <vt:lpstr>Особенности суицидального поведения подростков</vt:lpstr>
      <vt:lpstr>Склонность к суицидальному поведению наблюдается у подростков:</vt:lpstr>
      <vt:lpstr>Особенности депрессии у подростков:</vt:lpstr>
      <vt:lpstr>Суицидологическая диагностика</vt:lpstr>
      <vt:lpstr>Диагностика суицидального поведения </vt:lpstr>
      <vt:lpstr>  ИПС:«Организация взаимодействия индивидуального сопровождения детей «группы риска» </vt:lpstr>
      <vt:lpstr> «Алгоритм организации индивидуального сопровождения детей «группы риска» </vt:lpstr>
      <vt:lpstr>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Психология суицидального поведения</dc:title>
  <dc:creator>Светлана</dc:creator>
  <cp:lastModifiedBy>П7</cp:lastModifiedBy>
  <cp:revision>32</cp:revision>
  <dcterms:created xsi:type="dcterms:W3CDTF">2017-12-06T08:38:40Z</dcterms:created>
  <dcterms:modified xsi:type="dcterms:W3CDTF">2021-12-10T06:23:03Z</dcterms:modified>
</cp:coreProperties>
</file>