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4"/>
  </p:notesMasterIdLst>
  <p:sldIdLst>
    <p:sldId id="256" r:id="rId2"/>
    <p:sldId id="291" r:id="rId3"/>
    <p:sldId id="292" r:id="rId4"/>
    <p:sldId id="293" r:id="rId5"/>
    <p:sldId id="275" r:id="rId6"/>
    <p:sldId id="335" r:id="rId7"/>
    <p:sldId id="295" r:id="rId8"/>
    <p:sldId id="278" r:id="rId9"/>
    <p:sldId id="333" r:id="rId10"/>
    <p:sldId id="283" r:id="rId11"/>
    <p:sldId id="284" r:id="rId12"/>
    <p:sldId id="285" r:id="rId13"/>
    <p:sldId id="286" r:id="rId14"/>
    <p:sldId id="287" r:id="rId15"/>
    <p:sldId id="288" r:id="rId16"/>
    <p:sldId id="289" r:id="rId17"/>
    <p:sldId id="279" r:id="rId18"/>
    <p:sldId id="296" r:id="rId19"/>
    <p:sldId id="280" r:id="rId20"/>
    <p:sldId id="281" r:id="rId21"/>
    <p:sldId id="334" r:id="rId22"/>
    <p:sldId id="282" r:id="rId23"/>
    <p:sldId id="294" r:id="rId24"/>
    <p:sldId id="297" r:id="rId25"/>
    <p:sldId id="298" r:id="rId26"/>
    <p:sldId id="299" r:id="rId27"/>
    <p:sldId id="300" r:id="rId28"/>
    <p:sldId id="301" r:id="rId29"/>
    <p:sldId id="302" r:id="rId30"/>
    <p:sldId id="303" r:id="rId31"/>
    <p:sldId id="304" r:id="rId32"/>
    <p:sldId id="305" r:id="rId33"/>
    <p:sldId id="306" r:id="rId34"/>
    <p:sldId id="307" r:id="rId35"/>
    <p:sldId id="308" r:id="rId36"/>
    <p:sldId id="309" r:id="rId37"/>
    <p:sldId id="310" r:id="rId38"/>
    <p:sldId id="318" r:id="rId39"/>
    <p:sldId id="319" r:id="rId40"/>
    <p:sldId id="320" r:id="rId41"/>
    <p:sldId id="322" r:id="rId42"/>
    <p:sldId id="323" r:id="rId43"/>
    <p:sldId id="324" r:id="rId44"/>
    <p:sldId id="325" r:id="rId45"/>
    <p:sldId id="326" r:id="rId46"/>
    <p:sldId id="327" r:id="rId47"/>
    <p:sldId id="328" r:id="rId48"/>
    <p:sldId id="329" r:id="rId49"/>
    <p:sldId id="330" r:id="rId50"/>
    <p:sldId id="331" r:id="rId51"/>
    <p:sldId id="332" r:id="rId52"/>
    <p:sldId id="290" r:id="rId5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99" d="100"/>
          <a:sy n="99" d="100"/>
        </p:scale>
        <p:origin x="-24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8A2F65-2427-4B27-8F77-BDB3DC21A94B}" type="datetimeFigureOut">
              <a:rPr lang="ru-RU" smtClean="0"/>
              <a:pPr/>
              <a:t>10.12.2021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72DE6D-0487-4CC2-9C98-BAEC45F2E14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3963031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3A71A2-B00A-471F-84E6-FACAD12758D7}" type="slidenum">
              <a:rPr lang="ru-RU" smtClean="0"/>
              <a:pPr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5513144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10.12.2021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10.12.2021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10.12.2021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10.12.2021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10.12.2021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10.12.2021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10.12.2021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10.12.2021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10.12.2021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10.12.2021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10.12.2021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10.12.2021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259632" y="692697"/>
            <a:ext cx="7198568" cy="2808311"/>
          </a:xfrm>
        </p:spPr>
        <p:txBody>
          <a:bodyPr>
            <a:normAutofit/>
          </a:bodyPr>
          <a:lstStyle/>
          <a:p>
            <a:pPr algn="ctr"/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Профилактика суицидального поведения </a:t>
            </a: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4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981200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ru-RU" sz="3000" b="1" dirty="0" smtClean="0">
                <a:latin typeface="Times New Roman" pitchFamily="18" charset="0"/>
                <a:cs typeface="Times New Roman" pitchFamily="18" charset="0"/>
              </a:rPr>
              <a:t>Суицидальное поведение – любые </a:t>
            </a:r>
            <a:r>
              <a:rPr lang="ru-RU" sz="3000" b="1" i="1" dirty="0" smtClean="0">
                <a:latin typeface="Times New Roman" pitchFamily="18" charset="0"/>
                <a:cs typeface="Times New Roman" pitchFamily="18" charset="0"/>
              </a:rPr>
              <a:t>внутренние</a:t>
            </a:r>
            <a:r>
              <a:rPr lang="ru-RU" sz="3000" b="1" dirty="0" smtClean="0">
                <a:latin typeface="Times New Roman" pitchFamily="18" charset="0"/>
                <a:cs typeface="Times New Roman" pitchFamily="18" charset="0"/>
              </a:rPr>
              <a:t> или </a:t>
            </a:r>
            <a:r>
              <a:rPr lang="ru-RU" sz="3000" b="1" i="1" dirty="0" smtClean="0">
                <a:latin typeface="Times New Roman" pitchFamily="18" charset="0"/>
                <a:cs typeface="Times New Roman" pitchFamily="18" charset="0"/>
              </a:rPr>
              <a:t>внешние</a:t>
            </a:r>
            <a:r>
              <a:rPr lang="ru-RU" sz="3000" b="1" dirty="0" smtClean="0">
                <a:latin typeface="Times New Roman" pitchFamily="18" charset="0"/>
                <a:cs typeface="Times New Roman" pitchFamily="18" charset="0"/>
              </a:rPr>
              <a:t> формы психических актов, определяемые и направляемые представлениями о лишении себя жизни.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8195" name="Rectangle 5"/>
          <p:cNvSpPr>
            <a:spLocks noGrp="1" noChangeArrowheads="1"/>
          </p:cNvSpPr>
          <p:nvPr>
            <p:ph sz="half" idx="1"/>
          </p:nvPr>
        </p:nvSpPr>
        <p:spPr>
          <a:xfrm>
            <a:off x="1115616" y="2209800"/>
            <a:ext cx="3888432" cy="4267200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sz="3000" u="sng" dirty="0" smtClean="0">
                <a:latin typeface="Times New Roman" pitchFamily="18" charset="0"/>
                <a:cs typeface="Times New Roman" pitchFamily="18" charset="0"/>
              </a:rPr>
              <a:t>К </a:t>
            </a:r>
            <a:r>
              <a:rPr lang="ru-RU" sz="3000" i="1" u="sng" dirty="0" smtClean="0">
                <a:latin typeface="Times New Roman" pitchFamily="18" charset="0"/>
                <a:cs typeface="Times New Roman" pitchFamily="18" charset="0"/>
              </a:rPr>
              <a:t>внутренним</a:t>
            </a:r>
            <a:r>
              <a:rPr lang="ru-RU" sz="3000" u="sng" dirty="0" smtClean="0">
                <a:latin typeface="Times New Roman" pitchFamily="18" charset="0"/>
                <a:cs typeface="Times New Roman" pitchFamily="18" charset="0"/>
              </a:rPr>
              <a:t> формам относят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 eaLnBrk="1" hangingPunct="1">
              <a:lnSpc>
                <a:spcPct val="90000"/>
              </a:lnSpc>
            </a:pP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суицидальные мысли (представления, переживания);</a:t>
            </a:r>
          </a:p>
          <a:p>
            <a:pPr algn="just" eaLnBrk="1" hangingPunct="1">
              <a:lnSpc>
                <a:spcPct val="90000"/>
              </a:lnSpc>
            </a:pP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суицидальные тенденции (замыслы, намерения) </a:t>
            </a:r>
          </a:p>
        </p:txBody>
      </p:sp>
      <p:sp>
        <p:nvSpPr>
          <p:cNvPr id="8196" name="Rectangle 6"/>
          <p:cNvSpPr>
            <a:spLocks noGrp="1" noChangeArrowheads="1"/>
          </p:cNvSpPr>
          <p:nvPr>
            <p:ph sz="half" idx="2"/>
          </p:nvPr>
        </p:nvSpPr>
        <p:spPr>
          <a:xfrm>
            <a:off x="5220072" y="2209800"/>
            <a:ext cx="3466728" cy="4191000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sz="3000" u="sng" dirty="0" smtClean="0">
                <a:latin typeface="Times New Roman" pitchFamily="18" charset="0"/>
                <a:cs typeface="Times New Roman" pitchFamily="18" charset="0"/>
              </a:rPr>
              <a:t>К </a:t>
            </a:r>
            <a:r>
              <a:rPr lang="ru-RU" sz="3000" i="1" u="sng" dirty="0" smtClean="0">
                <a:latin typeface="Times New Roman" pitchFamily="18" charset="0"/>
                <a:cs typeface="Times New Roman" pitchFamily="18" charset="0"/>
              </a:rPr>
              <a:t>внешним</a:t>
            </a:r>
            <a:r>
              <a:rPr lang="ru-RU" sz="3000" u="sng" dirty="0" smtClean="0">
                <a:latin typeface="Times New Roman" pitchFamily="18" charset="0"/>
                <a:cs typeface="Times New Roman" pitchFamily="18" charset="0"/>
              </a:rPr>
              <a:t> формам относят:</a:t>
            </a:r>
          </a:p>
          <a:p>
            <a:pPr algn="just" eaLnBrk="1" hangingPunct="1">
              <a:lnSpc>
                <a:spcPct val="90000"/>
              </a:lnSpc>
            </a:pP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суицидальные проявления; </a:t>
            </a:r>
          </a:p>
          <a:p>
            <a:pPr algn="just" eaLnBrk="1" hangingPunct="1">
              <a:lnSpc>
                <a:spcPct val="90000"/>
              </a:lnSpc>
            </a:pP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суицидальные покушения (попытки)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6"/>
          <p:cNvSpPr>
            <a:spLocks noGrp="1" noChangeArrowheads="1"/>
          </p:cNvSpPr>
          <p:nvPr>
            <p:ph type="title"/>
          </p:nvPr>
        </p:nvSpPr>
        <p:spPr>
          <a:xfrm>
            <a:off x="533400" y="274638"/>
            <a:ext cx="8153400" cy="6202362"/>
          </a:xfrm>
        </p:spPr>
        <p:txBody>
          <a:bodyPr>
            <a:normAutofit/>
          </a:bodyPr>
          <a:lstStyle/>
          <a:p>
            <a:pPr algn="ctr" eaLnBrk="1" hangingPunct="1"/>
            <a:r>
              <a:rPr lang="ru-RU" sz="4200" b="1" dirty="0" smtClean="0">
                <a:latin typeface="Times New Roman" pitchFamily="18" charset="0"/>
                <a:cs typeface="Times New Roman" pitchFamily="18" charset="0"/>
              </a:rPr>
              <a:t>Суицидальные мысли (представления, переживания)</a:t>
            </a:r>
            <a:r>
              <a:rPr lang="ru-RU" sz="4200" u="sng" dirty="0" smtClean="0"/>
              <a:t/>
            </a:r>
            <a:br>
              <a:rPr lang="ru-RU" sz="4200" u="sng" dirty="0" smtClean="0"/>
            </a:br>
            <a:r>
              <a:rPr lang="ru-RU" sz="4200" dirty="0" smtClean="0"/>
              <a:t> </a:t>
            </a:r>
            <a:r>
              <a:rPr lang="ru-RU" sz="4200" dirty="0" smtClean="0">
                <a:latin typeface="Times New Roman" pitchFamily="18" charset="0"/>
                <a:cs typeface="Times New Roman" pitchFamily="18" charset="0"/>
              </a:rPr>
              <a:t>– пассивные размышления об отсутствии ценности, смысла жизни, а также представления, фантазии на тему своей смерти, но не лишения себя жизни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4"/>
          <p:cNvSpPr>
            <a:spLocks noGrp="1" noChangeArrowheads="1"/>
          </p:cNvSpPr>
          <p:nvPr>
            <p:ph type="title"/>
          </p:nvPr>
        </p:nvSpPr>
        <p:spPr>
          <a:xfrm>
            <a:off x="762000" y="274638"/>
            <a:ext cx="7924800" cy="6354762"/>
          </a:xfrm>
        </p:spPr>
        <p:txBody>
          <a:bodyPr/>
          <a:lstStyle/>
          <a:p>
            <a:pPr algn="ctr" eaLnBrk="1" hangingPunct="1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Суицидальные тенденции (замыслы, намерения) – </a:t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активные размышления, разработка плана суицида, определение способов, времени и места совершения самоубийства 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4"/>
          <p:cNvSpPr>
            <a:spLocks noGrp="1" noChangeArrowheads="1"/>
          </p:cNvSpPr>
          <p:nvPr>
            <p:ph type="title"/>
          </p:nvPr>
        </p:nvSpPr>
        <p:spPr>
          <a:xfrm>
            <a:off x="762000" y="274638"/>
            <a:ext cx="7924800" cy="6354762"/>
          </a:xfrm>
        </p:spPr>
        <p:txBody>
          <a:bodyPr/>
          <a:lstStyle/>
          <a:p>
            <a:pPr algn="ctr" eaLnBrk="1" hangingPunct="1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Суицидальные тенденции (замыслы, намерения) – </a:t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активные размышления, разработка плана суицида, определение способов, времени и места совершения самоубийства 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4"/>
          <p:cNvSpPr>
            <a:spLocks noGrp="1" noChangeArrowheads="1"/>
          </p:cNvSpPr>
          <p:nvPr>
            <p:ph type="title"/>
          </p:nvPr>
        </p:nvSpPr>
        <p:spPr>
          <a:xfrm>
            <a:off x="381000" y="274638"/>
            <a:ext cx="8305800" cy="6202362"/>
          </a:xfrm>
        </p:spPr>
        <p:txBody>
          <a:bodyPr>
            <a:normAutofit/>
          </a:bodyPr>
          <a:lstStyle/>
          <a:p>
            <a:pPr algn="ctr" eaLnBrk="1" hangingPunct="1"/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Суицидальные проявления 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- когда во внешнем поведении проявляются побуждения к непосредственному осуществлению суицидального замысла, а в речи появляются высказывания в той или иной форме про суицидальные намерения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4"/>
          <p:cNvSpPr>
            <a:spLocks noGrp="1" noChangeArrowheads="1"/>
          </p:cNvSpPr>
          <p:nvPr>
            <p:ph type="title"/>
          </p:nvPr>
        </p:nvSpPr>
        <p:spPr>
          <a:xfrm>
            <a:off x="381000" y="274638"/>
            <a:ext cx="8534400" cy="6278562"/>
          </a:xfrm>
        </p:spPr>
        <p:txBody>
          <a:bodyPr/>
          <a:lstStyle/>
          <a:p>
            <a:pPr algn="ctr" eaLnBrk="1" hangingPunct="1"/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Суицидальные покушения (попытки) </a:t>
            </a:r>
            <a:r>
              <a:rPr lang="ru-RU" sz="4000" dirty="0" smtClean="0"/>
              <a:t/>
            </a:r>
            <a:br>
              <a:rPr lang="ru-RU" sz="4000" dirty="0" smtClean="0"/>
            </a:br>
            <a:r>
              <a:rPr lang="ru-RU" sz="4000" dirty="0" smtClean="0"/>
              <a:t/>
            </a:r>
            <a:br>
              <a:rPr lang="ru-RU" sz="4000" dirty="0" smtClean="0"/>
            </a:b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– целенаправленное оперирование средствами лишения себя жизни с целью покончить жизнь самоубийством или с демонстративно-шантажными целями.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4"/>
          <p:cNvSpPr>
            <a:spLocks noGrp="1" noChangeArrowheads="1"/>
          </p:cNvSpPr>
          <p:nvPr>
            <p:ph type="title"/>
          </p:nvPr>
        </p:nvSpPr>
        <p:spPr>
          <a:xfrm>
            <a:off x="381000" y="274638"/>
            <a:ext cx="8305800" cy="6126162"/>
          </a:xfrm>
        </p:spPr>
        <p:txBody>
          <a:bodyPr/>
          <a:lstStyle/>
          <a:p>
            <a:pPr algn="ctr" eaLnBrk="1" hangingPunct="1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Суицидальный риск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– потенциальная готовность личности совершить самоубийство. 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5"/>
          <p:cNvSpPr txBox="1">
            <a:spLocks noChangeArrowheads="1"/>
          </p:cNvSpPr>
          <p:nvPr/>
        </p:nvSpPr>
        <p:spPr bwMode="auto">
          <a:xfrm>
            <a:off x="755650" y="332657"/>
            <a:ext cx="7488238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4000" b="1" dirty="0" smtClean="0">
                <a:solidFill>
                  <a:srgbClr val="FF9900"/>
                </a:solidFill>
                <a:latin typeface="Times New Roman" pitchFamily="18" charset="0"/>
                <a:cs typeface="Times New Roman" pitchFamily="18" charset="0"/>
              </a:rPr>
              <a:t>Суицидальное </a:t>
            </a:r>
            <a:r>
              <a:rPr lang="ru-RU" sz="4000" b="1" dirty="0">
                <a:solidFill>
                  <a:srgbClr val="FF9900"/>
                </a:solidFill>
                <a:latin typeface="Times New Roman" pitchFamily="18" charset="0"/>
                <a:cs typeface="Times New Roman" pitchFamily="18" charset="0"/>
              </a:rPr>
              <a:t>поведение подростков</a:t>
            </a:r>
          </a:p>
        </p:txBody>
      </p:sp>
      <p:sp>
        <p:nvSpPr>
          <p:cNvPr id="6147" name="Line 6"/>
          <p:cNvSpPr>
            <a:spLocks noChangeShapeType="1"/>
          </p:cNvSpPr>
          <p:nvPr/>
        </p:nvSpPr>
        <p:spPr bwMode="auto">
          <a:xfrm flipH="1">
            <a:off x="2051719" y="1844675"/>
            <a:ext cx="720055" cy="720229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6148" name="Rectangle 8"/>
          <p:cNvSpPr>
            <a:spLocks noChangeArrowheads="1"/>
          </p:cNvSpPr>
          <p:nvPr/>
        </p:nvSpPr>
        <p:spPr bwMode="auto">
          <a:xfrm>
            <a:off x="323528" y="2852936"/>
            <a:ext cx="3528690" cy="1368921"/>
          </a:xfrm>
          <a:prstGeom prst="rect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6149" name="Text Box 9"/>
          <p:cNvSpPr txBox="1">
            <a:spLocks noChangeArrowheads="1"/>
          </p:cNvSpPr>
          <p:nvPr/>
        </p:nvSpPr>
        <p:spPr bwMode="auto">
          <a:xfrm>
            <a:off x="395288" y="2780928"/>
            <a:ext cx="345663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Демонстративное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50" name="Line 10"/>
          <p:cNvSpPr>
            <a:spLocks noChangeShapeType="1"/>
          </p:cNvSpPr>
          <p:nvPr/>
        </p:nvSpPr>
        <p:spPr bwMode="auto">
          <a:xfrm>
            <a:off x="5364163" y="1700213"/>
            <a:ext cx="792013" cy="64866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6151" name="Rectangle 11"/>
          <p:cNvSpPr>
            <a:spLocks noChangeArrowheads="1"/>
          </p:cNvSpPr>
          <p:nvPr/>
        </p:nvSpPr>
        <p:spPr bwMode="auto">
          <a:xfrm>
            <a:off x="5219700" y="2781301"/>
            <a:ext cx="3529013" cy="1367780"/>
          </a:xfrm>
          <a:prstGeom prst="rect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6152" name="Text Box 12"/>
          <p:cNvSpPr txBox="1">
            <a:spLocks noChangeArrowheads="1"/>
          </p:cNvSpPr>
          <p:nvPr/>
        </p:nvSpPr>
        <p:spPr bwMode="auto">
          <a:xfrm>
            <a:off x="5292725" y="3068638"/>
            <a:ext cx="3383731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Аффективное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53" name="Line 13"/>
          <p:cNvSpPr>
            <a:spLocks noChangeShapeType="1"/>
          </p:cNvSpPr>
          <p:nvPr/>
        </p:nvSpPr>
        <p:spPr bwMode="auto">
          <a:xfrm>
            <a:off x="4284663" y="1484313"/>
            <a:ext cx="71437" cy="38893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6154" name="Rectangle 14"/>
          <p:cNvSpPr>
            <a:spLocks noChangeArrowheads="1"/>
          </p:cNvSpPr>
          <p:nvPr/>
        </p:nvSpPr>
        <p:spPr bwMode="auto">
          <a:xfrm>
            <a:off x="2195513" y="4869161"/>
            <a:ext cx="4752975" cy="1080120"/>
          </a:xfrm>
          <a:prstGeom prst="rect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6155" name="Text Box 15"/>
          <p:cNvSpPr txBox="1">
            <a:spLocks noChangeArrowheads="1"/>
          </p:cNvSpPr>
          <p:nvPr/>
        </p:nvSpPr>
        <p:spPr bwMode="auto">
          <a:xfrm>
            <a:off x="1331913" y="5661025"/>
            <a:ext cx="6553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 sz="3200" b="1"/>
          </a:p>
        </p:txBody>
      </p:sp>
      <p:sp>
        <p:nvSpPr>
          <p:cNvPr id="6156" name="Text Box 16"/>
          <p:cNvSpPr txBox="1">
            <a:spLocks noChangeArrowheads="1"/>
          </p:cNvSpPr>
          <p:nvPr/>
        </p:nvSpPr>
        <p:spPr bwMode="auto">
          <a:xfrm>
            <a:off x="1692275" y="4941168"/>
            <a:ext cx="597535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Истинное 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4"/>
          <p:cNvSpPr>
            <a:spLocks noChangeArrowheads="1"/>
          </p:cNvSpPr>
          <p:nvPr/>
        </p:nvSpPr>
        <p:spPr bwMode="auto">
          <a:xfrm>
            <a:off x="971550" y="620713"/>
            <a:ext cx="7777163" cy="936625"/>
          </a:xfrm>
          <a:prstGeom prst="rect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7171" name="Text Box 5"/>
          <p:cNvSpPr txBox="1">
            <a:spLocks noChangeArrowheads="1"/>
          </p:cNvSpPr>
          <p:nvPr/>
        </p:nvSpPr>
        <p:spPr bwMode="auto">
          <a:xfrm>
            <a:off x="1116013" y="765175"/>
            <a:ext cx="755967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Типы 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суицидального </a:t>
            </a: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поведения.</a:t>
            </a:r>
          </a:p>
        </p:txBody>
      </p:sp>
      <p:sp>
        <p:nvSpPr>
          <p:cNvPr id="7172" name="Line 6"/>
          <p:cNvSpPr>
            <a:spLocks noChangeShapeType="1"/>
          </p:cNvSpPr>
          <p:nvPr/>
        </p:nvSpPr>
        <p:spPr bwMode="auto">
          <a:xfrm flipH="1">
            <a:off x="1258888" y="1557338"/>
            <a:ext cx="1873250" cy="7207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7173" name="Rectangle 8"/>
          <p:cNvSpPr>
            <a:spLocks noChangeArrowheads="1"/>
          </p:cNvSpPr>
          <p:nvPr/>
        </p:nvSpPr>
        <p:spPr bwMode="auto">
          <a:xfrm>
            <a:off x="179388" y="2349500"/>
            <a:ext cx="3816350" cy="12954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7174" name="Text Box 9"/>
          <p:cNvSpPr txBox="1">
            <a:spLocks noChangeArrowheads="1"/>
          </p:cNvSpPr>
          <p:nvPr/>
        </p:nvSpPr>
        <p:spPr bwMode="auto">
          <a:xfrm>
            <a:off x="250825" y="2492375"/>
            <a:ext cx="3673475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Преднамеренное 1%</a:t>
            </a:r>
          </a:p>
        </p:txBody>
      </p:sp>
      <p:sp>
        <p:nvSpPr>
          <p:cNvPr id="7175" name="Rectangle 10"/>
          <p:cNvSpPr>
            <a:spLocks noChangeArrowheads="1"/>
          </p:cNvSpPr>
          <p:nvPr/>
        </p:nvSpPr>
        <p:spPr bwMode="auto">
          <a:xfrm>
            <a:off x="4859338" y="2349500"/>
            <a:ext cx="4033837" cy="1366838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7176" name="Text Box 11"/>
          <p:cNvSpPr txBox="1">
            <a:spLocks noChangeArrowheads="1"/>
          </p:cNvSpPr>
          <p:nvPr/>
        </p:nvSpPr>
        <p:spPr bwMode="auto">
          <a:xfrm>
            <a:off x="4932363" y="2420938"/>
            <a:ext cx="3887787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Неодолимое</a:t>
            </a:r>
          </a:p>
          <a:p>
            <a:pPr algn="ctr">
              <a:spcBef>
                <a:spcPct val="50000"/>
              </a:spcBef>
            </a:pP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1%</a:t>
            </a:r>
          </a:p>
        </p:txBody>
      </p:sp>
      <p:sp>
        <p:nvSpPr>
          <p:cNvPr id="7177" name="Line 12"/>
          <p:cNvSpPr>
            <a:spLocks noChangeShapeType="1"/>
          </p:cNvSpPr>
          <p:nvPr/>
        </p:nvSpPr>
        <p:spPr bwMode="auto">
          <a:xfrm>
            <a:off x="5292725" y="1557338"/>
            <a:ext cx="1511300" cy="7921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7178" name="Line 13"/>
          <p:cNvSpPr>
            <a:spLocks noChangeShapeType="1"/>
          </p:cNvSpPr>
          <p:nvPr/>
        </p:nvSpPr>
        <p:spPr bwMode="auto">
          <a:xfrm flipH="1">
            <a:off x="3059113" y="1557338"/>
            <a:ext cx="360362" cy="7921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7179" name="Line 14"/>
          <p:cNvSpPr>
            <a:spLocks noChangeShapeType="1"/>
          </p:cNvSpPr>
          <p:nvPr/>
        </p:nvSpPr>
        <p:spPr bwMode="auto">
          <a:xfrm flipH="1">
            <a:off x="1403350" y="3644900"/>
            <a:ext cx="936625" cy="14398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7180" name="Rectangle 15"/>
          <p:cNvSpPr>
            <a:spLocks noChangeArrowheads="1"/>
          </p:cNvSpPr>
          <p:nvPr/>
        </p:nvSpPr>
        <p:spPr bwMode="auto">
          <a:xfrm>
            <a:off x="250825" y="5084763"/>
            <a:ext cx="3313113" cy="1368425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7181" name="Text Box 16"/>
          <p:cNvSpPr txBox="1">
            <a:spLocks noChangeArrowheads="1"/>
          </p:cNvSpPr>
          <p:nvPr/>
        </p:nvSpPr>
        <p:spPr bwMode="auto">
          <a:xfrm>
            <a:off x="179388" y="5084763"/>
            <a:ext cx="360045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Амбивалентное</a:t>
            </a:r>
          </a:p>
          <a:p>
            <a:pPr algn="ctr">
              <a:spcBef>
                <a:spcPct val="50000"/>
              </a:spcBef>
            </a:pP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25%</a:t>
            </a:r>
          </a:p>
        </p:txBody>
      </p:sp>
      <p:sp>
        <p:nvSpPr>
          <p:cNvPr id="7182" name="Line 17"/>
          <p:cNvSpPr>
            <a:spLocks noChangeShapeType="1"/>
          </p:cNvSpPr>
          <p:nvPr/>
        </p:nvSpPr>
        <p:spPr bwMode="auto">
          <a:xfrm>
            <a:off x="4643438" y="1557338"/>
            <a:ext cx="1008062" cy="7921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7183" name="Line 18"/>
          <p:cNvSpPr>
            <a:spLocks noChangeShapeType="1"/>
          </p:cNvSpPr>
          <p:nvPr/>
        </p:nvSpPr>
        <p:spPr bwMode="auto">
          <a:xfrm>
            <a:off x="6372225" y="3716338"/>
            <a:ext cx="792163" cy="12255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7184" name="Rectangle 19"/>
          <p:cNvSpPr>
            <a:spLocks noChangeArrowheads="1"/>
          </p:cNvSpPr>
          <p:nvPr/>
        </p:nvSpPr>
        <p:spPr bwMode="auto">
          <a:xfrm>
            <a:off x="5364163" y="4941888"/>
            <a:ext cx="3600450" cy="1439862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7185" name="Text Box 20"/>
          <p:cNvSpPr txBox="1">
            <a:spLocks noChangeArrowheads="1"/>
          </p:cNvSpPr>
          <p:nvPr/>
        </p:nvSpPr>
        <p:spPr bwMode="auto">
          <a:xfrm>
            <a:off x="5364163" y="4941888"/>
            <a:ext cx="3240087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Импульсивное</a:t>
            </a:r>
          </a:p>
          <a:p>
            <a:pPr algn="ctr">
              <a:spcBef>
                <a:spcPct val="50000"/>
              </a:spcBef>
            </a:pP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18%</a:t>
            </a:r>
          </a:p>
        </p:txBody>
      </p:sp>
      <p:sp>
        <p:nvSpPr>
          <p:cNvPr id="7186" name="Line 21"/>
          <p:cNvSpPr>
            <a:spLocks noChangeShapeType="1"/>
          </p:cNvSpPr>
          <p:nvPr/>
        </p:nvSpPr>
        <p:spPr bwMode="auto">
          <a:xfrm>
            <a:off x="4284663" y="1557338"/>
            <a:ext cx="0" cy="22320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7187" name="Rectangle 22"/>
          <p:cNvSpPr>
            <a:spLocks noChangeArrowheads="1"/>
          </p:cNvSpPr>
          <p:nvPr/>
        </p:nvSpPr>
        <p:spPr bwMode="auto">
          <a:xfrm>
            <a:off x="2339975" y="3789363"/>
            <a:ext cx="4103688" cy="10795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7188" name="Text Box 23"/>
          <p:cNvSpPr txBox="1">
            <a:spLocks noChangeArrowheads="1"/>
          </p:cNvSpPr>
          <p:nvPr/>
        </p:nvSpPr>
        <p:spPr bwMode="auto">
          <a:xfrm>
            <a:off x="2339975" y="3789363"/>
            <a:ext cx="3744913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Демонстративное   56,3%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>
          <a:xfrm>
            <a:off x="1187624" y="274638"/>
            <a:ext cx="7776864" cy="1143000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ru-RU" sz="3500" b="1" dirty="0" smtClean="0">
                <a:latin typeface="Times New Roman" pitchFamily="18" charset="0"/>
                <a:cs typeface="Times New Roman" pitchFamily="18" charset="0"/>
              </a:rPr>
              <a:t>Склонность к суицидальному поведению наблюдается у подростков: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idx="1"/>
          </p:nvPr>
        </p:nvSpPr>
        <p:spPr>
          <a:xfrm>
            <a:off x="1187624" y="1600200"/>
            <a:ext cx="7499176" cy="4876800"/>
          </a:xfrm>
        </p:spPr>
        <p:txBody>
          <a:bodyPr>
            <a:normAutofit/>
          </a:bodyPr>
          <a:lstStyle/>
          <a:p>
            <a:pPr algn="just" eaLnBrk="1" hangingPunct="1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Эмоционально неустойчивых;</a:t>
            </a:r>
          </a:p>
          <a:p>
            <a:pPr algn="just" eaLnBrk="1" hangingPunct="1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Чувствительных;</a:t>
            </a:r>
          </a:p>
          <a:p>
            <a:pPr algn="just" eaLnBrk="1" hangingPunct="1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Раздражительных;</a:t>
            </a:r>
          </a:p>
          <a:p>
            <a:pPr algn="just" eaLnBrk="1" hangingPunct="1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Имеющих повышенную возбудимость;</a:t>
            </a:r>
          </a:p>
          <a:p>
            <a:pPr algn="just" eaLnBrk="1" hangingPunct="1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Зависимых от мнения окружающих;</a:t>
            </a:r>
          </a:p>
          <a:p>
            <a:pPr algn="just" eaLnBrk="1" hangingPunct="1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Интровертов;</a:t>
            </a:r>
          </a:p>
          <a:p>
            <a:pPr algn="just" eaLnBrk="1" hangingPunct="1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Лиц со средне–слабым типом нервной системы.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353347"/>
          </a:xfrm>
        </p:spPr>
        <p:txBody>
          <a:bodyPr>
            <a:normAutofit fontScale="85000" lnSpcReduction="10000"/>
          </a:bodyPr>
          <a:lstStyle/>
          <a:p>
            <a:pPr marL="457200" indent="-457200" algn="just">
              <a:buAutoNum type="arabicPeriod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Конституция РФ (ст.20)</a:t>
            </a:r>
          </a:p>
          <a:p>
            <a:pPr marL="457200" indent="-457200" algn="just">
              <a:buAutoNum type="arabicPeriod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ФЗ РФ от 24 июня 1999 г. №120-ФЗ «Об основах системы профилактики безнадзорности и правонарушений несовершеннолетних» (ст.14)</a:t>
            </a:r>
          </a:p>
          <a:p>
            <a:pPr marL="457200" indent="-457200" algn="just">
              <a:buAutoNum type="arabicPeriod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ФЗ РФ от 29 декабря 2010 г. №436-ФЗ «О защите детей от информации, причиняющий вред их здоровью и развитию»</a:t>
            </a:r>
          </a:p>
          <a:p>
            <a:pPr marL="457200" indent="-457200" algn="just">
              <a:buAutoNum type="arabicPeriod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ФЗ «Об образовании в РФ» от 29.12.2012 г. №273-ФЗ (ст.41)</a:t>
            </a:r>
          </a:p>
          <a:p>
            <a:pPr marL="457200" indent="-457200" algn="just">
              <a:buAutoNum type="arabicPeriod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Постановление Правительства Российской Федерации от 26.10.2012 г. № 1101 «О единой автоматизированной информационной системе «Единый реестр доменных имен, указателей страниц сайтов в информационно-телекоммуникационной сети «Интернет» и сетевых адресов, позволяющих идентифицировать сайты в информационно-телекоммуникационной сети «Интернет», содержащие информацию, распространение которой в Российской Федерации запрещено»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8215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100" dirty="0" smtClean="0"/>
              <a:t/>
            </a:r>
            <a:br>
              <a:rPr lang="ru-RU" sz="3100" dirty="0" smtClean="0"/>
            </a:br>
            <a:r>
              <a:rPr lang="ru-RU" sz="3100" b="1" dirty="0" smtClean="0">
                <a:latin typeface="Times New Roman" pitchFamily="18" charset="0"/>
                <a:cs typeface="Times New Roman" pitchFamily="18" charset="0"/>
              </a:rPr>
              <a:t>Законодательные и нормативные правовые акты, регулирующие профилактику суицидального поведения обучающихся</a:t>
            </a:r>
            <a:r>
              <a:rPr lang="ru-RU" sz="2400" dirty="0" smtClean="0"/>
              <a:t/>
            </a:r>
            <a:br>
              <a:rPr lang="ru-RU" sz="2400" dirty="0" smtClean="0"/>
            </a:br>
            <a:endParaRPr lang="ru-RU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>
          <a:xfrm>
            <a:off x="1115616" y="0"/>
            <a:ext cx="7416824" cy="1371600"/>
          </a:xfrm>
        </p:spPr>
        <p:txBody>
          <a:bodyPr>
            <a:normAutofit/>
          </a:bodyPr>
          <a:lstStyle/>
          <a:p>
            <a:pPr algn="ctr" eaLnBrk="1" hangingPunct="1"/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Особенности суицидального поведения подростков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412776"/>
            <a:ext cx="8229600" cy="5140424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80000"/>
              </a:lnSpc>
            </a:pPr>
            <a:endParaRPr lang="ru-RU" sz="1800" dirty="0" smtClean="0"/>
          </a:p>
          <a:p>
            <a:pPr eaLnBrk="1" hangingPunct="1">
              <a:lnSpc>
                <a:spcPct val="80000"/>
              </a:lnSpc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Недостаточно адекватная оценка последствий своих суицидальных действий из-за отсутствия четкого представления о том, что такое смерть и предвидения смертельного исхода.</a:t>
            </a:r>
          </a:p>
          <a:p>
            <a:pPr eaLnBrk="1" hangingPunct="1">
              <a:lnSpc>
                <a:spcPct val="80000"/>
              </a:lnSpc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Отсутствие в этом возрасте  четких различий между истинными суицидальными намерениями и демонстративно-шантажными действиями.</a:t>
            </a:r>
          </a:p>
          <a:p>
            <a:pPr eaLnBrk="1" hangingPunct="1">
              <a:lnSpc>
                <a:spcPct val="80000"/>
              </a:lnSpc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Несоответствие между внешним поводом и реакцией на него, т.е. «незначительность», «мимолетность», «несерьезность», с точки зрения взрослых, мотивов суицидальных попыток – отсюда несоответствие «ожидаемых» фактов.</a:t>
            </a:r>
          </a:p>
          <a:p>
            <a:pPr eaLnBrk="1" hangingPunct="1">
              <a:lnSpc>
                <a:spcPct val="80000"/>
              </a:lnSpc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Опосредующее влияние неблагоприятной, психотравмирующей,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микросоциальной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среды (семьи, школы, ближайшего окружения сверстников), а не степень выраженности психопатологических нарушений.</a:t>
            </a:r>
          </a:p>
          <a:p>
            <a:pPr eaLnBrk="1" hangingPunct="1">
              <a:lnSpc>
                <a:spcPct val="80000"/>
              </a:lnSpc>
            </a:pPr>
            <a:endParaRPr lang="ru-RU" sz="2100" dirty="0" smtClean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Факторы, способствующие суицидальному поведению подростков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35608" y="1628800"/>
            <a:ext cx="7498080" cy="4619600"/>
          </a:xfrm>
        </p:spPr>
        <p:txBody>
          <a:bodyPr>
            <a:normAutofit lnSpcReduction="10000"/>
          </a:bodyPr>
          <a:lstStyle/>
          <a:p>
            <a:pPr>
              <a:buFont typeface="Arial" pitchFamily="34" charset="0"/>
              <a:buChar char="•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Неблагополучные семьи;</a:t>
            </a:r>
          </a:p>
          <a:p>
            <a:pPr algn="just">
              <a:buFont typeface="Arial" pitchFamily="34" charset="0"/>
              <a:buChar char="•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Проблемы, связанные с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дезадаптацией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к образовательной организации;</a:t>
            </a:r>
          </a:p>
          <a:p>
            <a:pPr algn="just">
              <a:buFont typeface="Arial" pitchFamily="34" charset="0"/>
              <a:buChar char="•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Сексуальные проблемы;</a:t>
            </a:r>
          </a:p>
          <a:p>
            <a:pPr algn="just">
              <a:buFont typeface="Arial" pitchFamily="34" charset="0"/>
              <a:buChar char="•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Депрессия;</a:t>
            </a:r>
          </a:p>
          <a:p>
            <a:pPr algn="just">
              <a:buFont typeface="Arial" pitchFamily="34" charset="0"/>
              <a:buChar char="•"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Аддиктивное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поведение;</a:t>
            </a:r>
          </a:p>
          <a:p>
            <a:pPr algn="just">
              <a:buFont typeface="Arial" pitchFamily="34" charset="0"/>
              <a:buChar char="•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Стресс;</a:t>
            </a:r>
          </a:p>
          <a:p>
            <a:pPr algn="just">
              <a:buFont typeface="Arial" pitchFamily="34" charset="0"/>
              <a:buChar char="•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Незрелость личности и определенные черты характера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4"/>
          <p:cNvSpPr>
            <a:spLocks noGrp="1" noChangeArrowheads="1"/>
          </p:cNvSpPr>
          <p:nvPr>
            <p:ph type="title"/>
          </p:nvPr>
        </p:nvSpPr>
        <p:spPr>
          <a:xfrm>
            <a:off x="611560" y="274638"/>
            <a:ext cx="8532440" cy="792162"/>
          </a:xfrm>
        </p:spPr>
        <p:txBody>
          <a:bodyPr>
            <a:normAutofit/>
          </a:bodyPr>
          <a:lstStyle/>
          <a:p>
            <a:pPr algn="ctr" eaLnBrk="1" hangingPunct="1"/>
            <a:r>
              <a:rPr lang="ru-RU" sz="3300" b="1" dirty="0" smtClean="0">
                <a:latin typeface="Times New Roman" pitchFamily="18" charset="0"/>
                <a:cs typeface="Times New Roman" pitchFamily="18" charset="0"/>
              </a:rPr>
              <a:t>Суицидально опасная </a:t>
            </a:r>
            <a:r>
              <a:rPr lang="ru-RU" sz="3300" b="1" dirty="0" err="1" smtClean="0">
                <a:latin typeface="Times New Roman" pitchFamily="18" charset="0"/>
                <a:cs typeface="Times New Roman" pitchFamily="18" charset="0"/>
              </a:rPr>
              <a:t>референтная</a:t>
            </a:r>
            <a:r>
              <a:rPr lang="ru-RU" sz="3300" b="1" dirty="0" smtClean="0">
                <a:latin typeface="Times New Roman" pitchFamily="18" charset="0"/>
                <a:cs typeface="Times New Roman" pitchFamily="18" charset="0"/>
              </a:rPr>
              <a:t> группа</a:t>
            </a:r>
          </a:p>
        </p:txBody>
      </p:sp>
      <p:sp>
        <p:nvSpPr>
          <p:cNvPr id="38915" name="Rectangle 5"/>
          <p:cNvSpPr>
            <a:spLocks noGrp="1" noChangeArrowheads="1"/>
          </p:cNvSpPr>
          <p:nvPr>
            <p:ph idx="1"/>
          </p:nvPr>
        </p:nvSpPr>
        <p:spPr>
          <a:xfrm>
            <a:off x="0" y="1295400"/>
            <a:ext cx="9144000" cy="5562600"/>
          </a:xfrm>
        </p:spPr>
        <p:txBody>
          <a:bodyPr/>
          <a:lstStyle/>
          <a:p>
            <a:pPr algn="just" eaLnBrk="1" hangingPunct="1">
              <a:lnSpc>
                <a:spcPct val="90000"/>
              </a:lnSpc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Молодежь: с нарушением межличностных отношений, «одиночки», злоупотребляющие алкоголем или наркотиками, отличающиеся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девиантным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или криминальным поведением, включающим физическое насилие;</a:t>
            </a:r>
          </a:p>
          <a:p>
            <a:pPr algn="just" eaLnBrk="1" hangingPunct="1">
              <a:lnSpc>
                <a:spcPct val="90000"/>
              </a:lnSpc>
            </a:pP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Сверхкритичные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к себе;</a:t>
            </a:r>
          </a:p>
          <a:p>
            <a:pPr algn="just" eaLnBrk="1" hangingPunct="1">
              <a:lnSpc>
                <a:spcPct val="90000"/>
              </a:lnSpc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Лица, страдающие от недавно испытанных унижений или трагических утрат;</a:t>
            </a:r>
          </a:p>
          <a:p>
            <a:pPr algn="just" eaLnBrk="1" hangingPunct="1">
              <a:lnSpc>
                <a:spcPct val="90000"/>
              </a:lnSpc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Подростки,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фрустрированные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несоответствием между ожидавшимися успехами в жизни и реальными достижениями;</a:t>
            </a:r>
          </a:p>
          <a:p>
            <a:pPr algn="just" eaLnBrk="1" hangingPunct="1">
              <a:lnSpc>
                <a:spcPct val="90000"/>
              </a:lnSpc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Люди, страдающие от болезней или покинутые окружением.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187624" y="188640"/>
            <a:ext cx="7746064" cy="6408712"/>
          </a:xfrm>
        </p:spPr>
        <p:txBody>
          <a:bodyPr/>
          <a:lstStyle/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Подросток часто переживает проблемы трех «Н»:</a:t>
            </a:r>
          </a:p>
          <a:p>
            <a:pPr algn="just">
              <a:buFontTx/>
              <a:buChar char="-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непреодолимость трудностей;</a:t>
            </a:r>
          </a:p>
          <a:p>
            <a:pPr algn="just">
              <a:buFontTx/>
              <a:buChar char="-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нескончаемость несчастья;</a:t>
            </a:r>
          </a:p>
          <a:p>
            <a:pPr algn="just">
              <a:buFontTx/>
              <a:buChar char="-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непереносимость тоски и одиночества</a:t>
            </a:r>
          </a:p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При этом он должен бороться с тремя «Б»:</a:t>
            </a:r>
          </a:p>
          <a:p>
            <a:pPr algn="just">
              <a:buFontTx/>
              <a:buChar char="-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беспомощностью;</a:t>
            </a:r>
          </a:p>
          <a:p>
            <a:pPr algn="just">
              <a:buFontTx/>
              <a:buChar char="-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бессилием;</a:t>
            </a:r>
          </a:p>
          <a:p>
            <a:pPr algn="just">
              <a:buFontTx/>
              <a:buChar char="-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безнадежностью </a:t>
            </a:r>
          </a:p>
          <a:p>
            <a:pPr algn="just">
              <a:buFontTx/>
              <a:buChar char="-"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7"/>
          <p:cNvSpPr>
            <a:spLocks noGrp="1" noChangeArrowheads="1"/>
          </p:cNvSpPr>
          <p:nvPr>
            <p:ph idx="1"/>
          </p:nvPr>
        </p:nvSpPr>
        <p:spPr>
          <a:xfrm>
            <a:off x="1619672" y="2204864"/>
            <a:ext cx="6840760" cy="4043536"/>
          </a:xfrm>
        </p:spPr>
        <p:txBody>
          <a:bodyPr/>
          <a:lstStyle/>
          <a:p>
            <a:pPr eaLnBrk="1" hangingPunct="1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Социологическая концепция</a:t>
            </a:r>
          </a:p>
          <a:p>
            <a:pPr eaLnBrk="1" hangingPunct="1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Психологическая концепция</a:t>
            </a:r>
          </a:p>
          <a:p>
            <a:pPr eaLnBrk="1" hangingPunct="1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Психопатологическая концепция</a:t>
            </a:r>
          </a:p>
          <a:p>
            <a:pPr eaLnBrk="1" hangingPunct="1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Социально-психологическая концепция</a:t>
            </a:r>
          </a:p>
        </p:txBody>
      </p:sp>
      <p:sp>
        <p:nvSpPr>
          <p:cNvPr id="14338" name="Rectangle 6"/>
          <p:cNvSpPr>
            <a:spLocks noGrp="1" noChangeArrowheads="1"/>
          </p:cNvSpPr>
          <p:nvPr>
            <p:ph type="title"/>
          </p:nvPr>
        </p:nvSpPr>
        <p:spPr>
          <a:xfrm>
            <a:off x="1435608" y="274638"/>
            <a:ext cx="7498080" cy="1570186"/>
          </a:xfrm>
        </p:spPr>
        <p:txBody>
          <a:bodyPr>
            <a:normAutofit/>
          </a:bodyPr>
          <a:lstStyle/>
          <a:p>
            <a:pPr algn="ctr" eaLnBrk="1" hangingPunct="1"/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Концепции суицидального поведения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4"/>
          <p:cNvSpPr>
            <a:spLocks noGrp="1" noChangeArrowheads="1"/>
          </p:cNvSpPr>
          <p:nvPr>
            <p:ph type="ctrTitle"/>
          </p:nvPr>
        </p:nvSpPr>
        <p:spPr>
          <a:xfrm>
            <a:off x="1907704" y="548680"/>
            <a:ext cx="6702896" cy="1224136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Социологическая концепция</a:t>
            </a:r>
          </a:p>
        </p:txBody>
      </p:sp>
      <p:sp>
        <p:nvSpPr>
          <p:cNvPr id="15363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1691680" y="2204864"/>
            <a:ext cx="6080720" cy="3433936"/>
          </a:xfrm>
        </p:spPr>
        <p:txBody>
          <a:bodyPr>
            <a:normAutofit/>
          </a:bodyPr>
          <a:lstStyle/>
          <a:p>
            <a:pPr algn="ctr" eaLnBrk="1" hangingPunct="1"/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суицид - способ разрешения жизненных проблем, возникающих в результате отчуждения индивида от его социальной группы 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4"/>
          <p:cNvSpPr>
            <a:spLocks noGrp="1" noChangeArrowheads="1"/>
          </p:cNvSpPr>
          <p:nvPr>
            <p:ph type="title"/>
          </p:nvPr>
        </p:nvSpPr>
        <p:spPr>
          <a:xfrm>
            <a:off x="1187624" y="0"/>
            <a:ext cx="7727776" cy="6858000"/>
          </a:xfrm>
        </p:spPr>
        <p:txBody>
          <a:bodyPr/>
          <a:lstStyle/>
          <a:p>
            <a:pPr eaLnBrk="1" hangingPunct="1"/>
            <a:r>
              <a:rPr lang="ru-RU" sz="2800" u="sng" dirty="0" smtClean="0">
                <a:latin typeface="Times New Roman" pitchFamily="18" charset="0"/>
                <a:cs typeface="Times New Roman" pitchFamily="18" charset="0"/>
              </a:rPr>
              <a:t>В рамках данной концепции выделяют следующие типы суицидов: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u="sng" dirty="0" smtClean="0">
                <a:latin typeface="Times New Roman" pitchFamily="18" charset="0"/>
                <a:cs typeface="Times New Roman" pitchFamily="18" charset="0"/>
              </a:rPr>
              <a:t>1. Эгоистическое самоубийство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у лиц, недостаточно интегрированных в социальной группе. </a:t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u="sng" dirty="0" smtClean="0">
                <a:latin typeface="Times New Roman" pitchFamily="18" charset="0"/>
                <a:cs typeface="Times New Roman" pitchFamily="18" charset="0"/>
              </a:rPr>
              <a:t>2. Альтруистическое самоубийство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при полной интеграции с социальной группой («с чувством долга, с мистическим энтузиазмом, со спокойной храбростью»). </a:t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u="sng" dirty="0" smtClean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ru-RU" sz="2800" u="sng" dirty="0" err="1" smtClean="0">
                <a:latin typeface="Times New Roman" pitchFamily="18" charset="0"/>
                <a:cs typeface="Times New Roman" pitchFamily="18" charset="0"/>
              </a:rPr>
              <a:t>Аномическое</a:t>
            </a:r>
            <a:r>
              <a:rPr lang="ru-RU" sz="2800" u="sng" dirty="0" smtClean="0">
                <a:latin typeface="Times New Roman" pitchFamily="18" charset="0"/>
                <a:cs typeface="Times New Roman" pitchFamily="18" charset="0"/>
              </a:rPr>
              <a:t> самоубийство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как реакция личности на тяжелые изменения в социальных устоях общества, приводящие к нарушению взаимных связей индивида и социальной группы по причине неудач в приспособлении.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4"/>
          <p:cNvSpPr>
            <a:spLocks noGrp="1" noChangeArrowheads="1"/>
          </p:cNvSpPr>
          <p:nvPr>
            <p:ph type="ctrTitle"/>
          </p:nvPr>
        </p:nvSpPr>
        <p:spPr>
          <a:xfrm>
            <a:off x="1619672" y="304800"/>
            <a:ext cx="6990928" cy="1179984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Психологическая концепция</a:t>
            </a:r>
            <a:r>
              <a:rPr lang="ru-RU" sz="4000" dirty="0" smtClean="0"/>
              <a:t/>
            </a:r>
            <a:br>
              <a:rPr lang="ru-RU" sz="4000" dirty="0" smtClean="0"/>
            </a:br>
            <a:endParaRPr lang="ru-RU" sz="4000" dirty="0" smtClean="0"/>
          </a:p>
        </p:txBody>
      </p:sp>
      <p:sp>
        <p:nvSpPr>
          <p:cNvPr id="17411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1403648" y="1988840"/>
            <a:ext cx="7435552" cy="4564360"/>
          </a:xfrm>
        </p:spPr>
        <p:txBody>
          <a:bodyPr>
            <a:normAutofit/>
          </a:bodyPr>
          <a:lstStyle/>
          <a:p>
            <a:pPr algn="just" eaLnBrk="1" hangingPunct="1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Согласно данной концепции в формировании суицидальных тенденций личности ведущее место занимает психологический фактор, поэтому наличие у человека определенных психологических особенностей используется для определения степени выраженности суицидального риска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115616" y="0"/>
            <a:ext cx="8028384" cy="1524000"/>
          </a:xfrm>
        </p:spPr>
        <p:txBody>
          <a:bodyPr/>
          <a:lstStyle/>
          <a:p>
            <a:pPr algn="ctr" eaLnBrk="1" hangingPunct="1"/>
            <a:r>
              <a:rPr lang="ru-RU" sz="3000" b="1" dirty="0" smtClean="0">
                <a:latin typeface="Times New Roman" pitchFamily="18" charset="0"/>
                <a:cs typeface="Times New Roman" pitchFamily="18" charset="0"/>
              </a:rPr>
              <a:t>Психологические особенности, способствующие повышению суицидального риска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15616" y="1524000"/>
            <a:ext cx="7704856" cy="5334000"/>
          </a:xfrm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</a:pP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1. Напряженность потребностей, аффективная ригидность, бескомпромиссность в достижении целей со склонностью к импульсивным поступкам. </a:t>
            </a:r>
          </a:p>
          <a:p>
            <a:pPr eaLnBrk="1" hangingPunct="1">
              <a:lnSpc>
                <a:spcPct val="80000"/>
              </a:lnSpc>
            </a:pP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2. Эмоциональная зависимость, проявляющаяся в потребности в симбиотических отношениях. </a:t>
            </a:r>
          </a:p>
          <a:p>
            <a:pPr eaLnBrk="1" hangingPunct="1">
              <a:lnSpc>
                <a:spcPct val="80000"/>
              </a:lnSpc>
            </a:pP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3. Недостаток эмпатии, </a:t>
            </a:r>
            <a:r>
              <a:rPr lang="ru-RU" sz="2300" dirty="0" err="1" smtClean="0">
                <a:latin typeface="Times New Roman" pitchFamily="18" charset="0"/>
                <a:cs typeface="Times New Roman" pitchFamily="18" charset="0"/>
              </a:rPr>
              <a:t>интровертированность</a:t>
            </a: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 в сочетании с независимостью в принятии решений.</a:t>
            </a:r>
          </a:p>
          <a:p>
            <a:pPr eaLnBrk="1" hangingPunct="1">
              <a:lnSpc>
                <a:spcPct val="80000"/>
              </a:lnSpc>
            </a:pP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 4. Импульсивная, недифференцированная агрессивность в сочетании с культом насилия, конфликтностью, и </a:t>
            </a:r>
            <a:r>
              <a:rPr lang="ru-RU" sz="2300" dirty="0" err="1" smtClean="0">
                <a:latin typeface="Times New Roman" pitchFamily="18" charset="0"/>
                <a:cs typeface="Times New Roman" pitchFamily="18" charset="0"/>
              </a:rPr>
              <a:t>аутоагрессивными</a:t>
            </a: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 проявлениями. </a:t>
            </a:r>
          </a:p>
          <a:p>
            <a:pPr eaLnBrk="1" hangingPunct="1">
              <a:lnSpc>
                <a:spcPct val="80000"/>
              </a:lnSpc>
            </a:pP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5. </a:t>
            </a:r>
            <a:r>
              <a:rPr lang="ru-RU" sz="2300" dirty="0" err="1" smtClean="0">
                <a:latin typeface="Times New Roman" pitchFamily="18" charset="0"/>
                <a:cs typeface="Times New Roman" pitchFamily="18" charset="0"/>
              </a:rPr>
              <a:t>Недифференцированность</a:t>
            </a: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 или искаженность представлений о смерти, обесценивание человеческой жизни по сравнению с другими ценностями. </a:t>
            </a:r>
          </a:p>
          <a:p>
            <a:pPr eaLnBrk="1" hangingPunct="1">
              <a:lnSpc>
                <a:spcPct val="80000"/>
              </a:lnSpc>
            </a:pP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6. Непереносимость фрустрации из-за неадекватной самооценки, эмоциональной лабильности, соматовегетативной неустойчивости, интеллектуальной недостаточности, недоразвития механизмов компенсации.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4"/>
          <p:cNvSpPr>
            <a:spLocks noGrp="1" noChangeArrowheads="1"/>
          </p:cNvSpPr>
          <p:nvPr>
            <p:ph type="title"/>
          </p:nvPr>
        </p:nvSpPr>
        <p:spPr>
          <a:xfrm>
            <a:off x="1331640" y="274638"/>
            <a:ext cx="7355160" cy="6202362"/>
          </a:xfrm>
        </p:spPr>
        <p:txBody>
          <a:bodyPr/>
          <a:lstStyle/>
          <a:p>
            <a:pPr algn="ctr" eaLnBrk="1" hangingPunct="1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Самоубийство – 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психологическое явление 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 чтобы понять его, нужно понять душевное состояние человека, который решил покончить с собой 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(Бердяев Н.А.)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000" dirty="0" smtClean="0"/>
              <a:t>6</a:t>
            </a:r>
            <a:r>
              <a:rPr lang="ru-RU" dirty="0" smtClean="0"/>
              <a:t>.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Концепция демографической политики Российской Федерации на период до 2025 г., утвержденная Указом Президента Российской Федерации от 9 октября 2007 г. № 1351. </a:t>
            </a:r>
          </a:p>
          <a:p>
            <a:pPr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7. Кодекс об административных правонарушениях Российской Федерации (ст. 5.35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КоАП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РФ в виде штрафа от 100 до 500 рублей). </a:t>
            </a:r>
          </a:p>
          <a:p>
            <a:pPr algn="just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8. Уголовный кодекс Российской Федерации (статьи 110, 115-118, 125, 156).</a:t>
            </a:r>
          </a:p>
          <a:p>
            <a:pPr algn="just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9. Семейный кодекс Российской Федерации (ст.69, ст.73, ст.77)</a:t>
            </a:r>
          </a:p>
          <a:p>
            <a:pPr>
              <a:buNone/>
            </a:pPr>
            <a:endParaRPr lang="ru-RU" sz="200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3"/>
          <p:cNvSpPr>
            <a:spLocks noGrp="1" noChangeArrowheads="1"/>
          </p:cNvSpPr>
          <p:nvPr>
            <p:ph idx="1"/>
          </p:nvPr>
        </p:nvSpPr>
        <p:spPr>
          <a:xfrm>
            <a:off x="1115616" y="1295400"/>
            <a:ext cx="8028384" cy="5334000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80000"/>
              </a:lnSpc>
            </a:pP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Общая цель самоубийства - нахождение решения. </a:t>
            </a:r>
          </a:p>
          <a:p>
            <a:pPr eaLnBrk="1" hangingPunct="1">
              <a:lnSpc>
                <a:spcPct val="80000"/>
              </a:lnSpc>
            </a:pP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Общая задача самоубийства - прекращение сознания. </a:t>
            </a:r>
          </a:p>
          <a:p>
            <a:pPr eaLnBrk="1" hangingPunct="1">
              <a:lnSpc>
                <a:spcPct val="80000"/>
              </a:lnSpc>
            </a:pP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Общий стимул к совершению суицида - невыносимая душевная боль </a:t>
            </a:r>
          </a:p>
          <a:p>
            <a:pPr eaLnBrk="1" hangingPunct="1">
              <a:lnSpc>
                <a:spcPct val="80000"/>
              </a:lnSpc>
            </a:pP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 Общий стрессор при суициде - </a:t>
            </a:r>
            <a:r>
              <a:rPr lang="ru-RU" sz="2300" dirty="0" err="1" smtClean="0">
                <a:latin typeface="Times New Roman" pitchFamily="18" charset="0"/>
                <a:cs typeface="Times New Roman" pitchFamily="18" charset="0"/>
              </a:rPr>
              <a:t>фрустрированные</a:t>
            </a: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 (нарушенные) психологические потребности. </a:t>
            </a:r>
          </a:p>
          <a:p>
            <a:pPr eaLnBrk="1" hangingPunct="1">
              <a:lnSpc>
                <a:spcPct val="80000"/>
              </a:lnSpc>
            </a:pP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Общая суицидальная эмоция - беспомощность-безнадежность. </a:t>
            </a:r>
          </a:p>
          <a:p>
            <a:pPr eaLnBrk="1" hangingPunct="1">
              <a:lnSpc>
                <a:spcPct val="80000"/>
              </a:lnSpc>
            </a:pP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Общее внутреннее отношение к суициду - амбивалентность. </a:t>
            </a:r>
          </a:p>
          <a:p>
            <a:pPr eaLnBrk="1" hangingPunct="1">
              <a:lnSpc>
                <a:spcPct val="80000"/>
              </a:lnSpc>
            </a:pP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Общее состояние психики при суициде - сужение когнитивной сферы.</a:t>
            </a:r>
          </a:p>
          <a:p>
            <a:pPr eaLnBrk="1" hangingPunct="1">
              <a:lnSpc>
                <a:spcPct val="80000"/>
              </a:lnSpc>
            </a:pP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Общее действие при суициде - бегство. </a:t>
            </a:r>
          </a:p>
          <a:p>
            <a:pPr eaLnBrk="1" hangingPunct="1">
              <a:lnSpc>
                <a:spcPct val="80000"/>
              </a:lnSpc>
            </a:pP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Общее коммуникативное действие при суициде -  сообщение о своем намерении. </a:t>
            </a:r>
          </a:p>
          <a:p>
            <a:pPr eaLnBrk="1" hangingPunct="1">
              <a:lnSpc>
                <a:spcPct val="80000"/>
              </a:lnSpc>
            </a:pP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Общая закономерность - соответствие суицидального поведения общему жизненному стилю поведения. </a:t>
            </a:r>
          </a:p>
        </p:txBody>
      </p:sp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1115616" y="228600"/>
            <a:ext cx="8028384" cy="9906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Э.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Шнейдман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перечисляет десять общих психологических характеристик самоубийств.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Rectangle 3"/>
          <p:cNvSpPr>
            <a:spLocks noGrp="1" noChangeArrowheads="1"/>
          </p:cNvSpPr>
          <p:nvPr>
            <p:ph idx="1"/>
          </p:nvPr>
        </p:nvSpPr>
        <p:spPr>
          <a:xfrm>
            <a:off x="1115616" y="1124744"/>
            <a:ext cx="7776864" cy="5733256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80000"/>
              </a:lnSpc>
            </a:pP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Неудовлетворенные потребности в любви и приятии – связаны с фрустрацией стремления к поддержке и привязанности.</a:t>
            </a:r>
          </a:p>
          <a:p>
            <a:pPr eaLnBrk="1" hangingPunct="1">
              <a:lnSpc>
                <a:spcPct val="80000"/>
              </a:lnSpc>
            </a:pP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Нарушение контроля, предсказуемости и организованности – связаны с </a:t>
            </a:r>
            <a:r>
              <a:rPr lang="ru-RU" sz="2500" dirty="0" err="1" smtClean="0">
                <a:latin typeface="Times New Roman" pitchFamily="18" charset="0"/>
                <a:cs typeface="Times New Roman" pitchFamily="18" charset="0"/>
              </a:rPr>
              <a:t>фрустрированными</a:t>
            </a: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 потребностями к достижению, автономии, порядку и пониманию.</a:t>
            </a:r>
          </a:p>
          <a:p>
            <a:pPr eaLnBrk="1" hangingPunct="1">
              <a:lnSpc>
                <a:spcPct val="80000"/>
              </a:lnSpc>
            </a:pP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Снижение самооценки в силу стыда, поражения, унижения или позора – связаны с </a:t>
            </a:r>
            <a:r>
              <a:rPr lang="ru-RU" sz="2500" dirty="0" err="1" smtClean="0">
                <a:latin typeface="Times New Roman" pitchFamily="18" charset="0"/>
                <a:cs typeface="Times New Roman" pitchFamily="18" charset="0"/>
              </a:rPr>
              <a:t>фрустрированными</a:t>
            </a: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 потребностями в привязанности, самооправдании и избегании стыда.</a:t>
            </a:r>
          </a:p>
          <a:p>
            <a:pPr eaLnBrk="1" hangingPunct="1">
              <a:lnSpc>
                <a:spcPct val="80000"/>
              </a:lnSpc>
            </a:pP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Разрушенные значимые отношения, возникшие вследствие этого горе и чувство потери – связаны с </a:t>
            </a:r>
            <a:r>
              <a:rPr lang="ru-RU" sz="2500" dirty="0" err="1" smtClean="0">
                <a:latin typeface="Times New Roman" pitchFamily="18" charset="0"/>
                <a:cs typeface="Times New Roman" pitchFamily="18" charset="0"/>
              </a:rPr>
              <a:t>фрустрированными</a:t>
            </a: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 потребностями в привязанности и заботе о другом.</a:t>
            </a:r>
          </a:p>
          <a:p>
            <a:pPr eaLnBrk="1" hangingPunct="1">
              <a:lnSpc>
                <a:spcPct val="80000"/>
              </a:lnSpc>
            </a:pP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Чрезмерный гнев, ярость или враждебность – связаны с </a:t>
            </a:r>
            <a:r>
              <a:rPr lang="ru-RU" sz="2500" dirty="0" err="1" smtClean="0">
                <a:latin typeface="Times New Roman" pitchFamily="18" charset="0"/>
                <a:cs typeface="Times New Roman" pitchFamily="18" charset="0"/>
              </a:rPr>
              <a:t>фрустрированными</a:t>
            </a: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 потребностями в доминировании, агрессии и противодействии.</a:t>
            </a:r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1115616" y="0"/>
            <a:ext cx="7776864" cy="11430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ru-RU" sz="3000" b="1" dirty="0" smtClean="0">
                <a:latin typeface="Times New Roman" pitchFamily="18" charset="0"/>
                <a:cs typeface="Times New Roman" pitchFamily="18" charset="0"/>
              </a:rPr>
              <a:t>Психологические потребности, фрустрация которых объясняет большинство самоубийств: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4"/>
          <p:cNvSpPr>
            <a:spLocks noGrp="1" noChangeArrowheads="1"/>
          </p:cNvSpPr>
          <p:nvPr>
            <p:ph type="ctrTitle"/>
          </p:nvPr>
        </p:nvSpPr>
        <p:spPr>
          <a:xfrm>
            <a:off x="1331640" y="260648"/>
            <a:ext cx="6696744" cy="1415752"/>
          </a:xfrm>
        </p:spPr>
        <p:txBody>
          <a:bodyPr/>
          <a:lstStyle/>
          <a:p>
            <a:pPr algn="ctr" eaLnBrk="1" hangingPunct="1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Психопатологическая концепция</a:t>
            </a:r>
          </a:p>
        </p:txBody>
      </p:sp>
      <p:sp>
        <p:nvSpPr>
          <p:cNvPr id="22531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1547664" y="2057400"/>
            <a:ext cx="6048672" cy="3387824"/>
          </a:xfrm>
        </p:spPr>
        <p:txBody>
          <a:bodyPr>
            <a:normAutofit/>
          </a:bodyPr>
          <a:lstStyle/>
          <a:p>
            <a:pPr algn="ctr" eaLnBrk="1" hangingPunct="1"/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Исходит из предположения о том, что самоубийцы – душевнобольные люди, а суицидальные действия – есть проявление психических расстройств.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4"/>
          <p:cNvSpPr>
            <a:spLocks noGrp="1" noChangeArrowheads="1"/>
          </p:cNvSpPr>
          <p:nvPr>
            <p:ph type="title"/>
          </p:nvPr>
        </p:nvSpPr>
        <p:spPr>
          <a:xfrm>
            <a:off x="1187624" y="274638"/>
            <a:ext cx="7499176" cy="6278562"/>
          </a:xfrm>
        </p:spPr>
        <p:txBody>
          <a:bodyPr>
            <a:normAutofit/>
          </a:bodyPr>
          <a:lstStyle/>
          <a:p>
            <a:pPr eaLnBrk="1" hangingPunct="1"/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Больные, склонные к суицидальным действиям, в первую очередь требуют внимания врача. </a:t>
            </a:r>
            <a:br>
              <a:rPr lang="ru-RU" sz="35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5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Если же суицидальные действия совершают практически здоровые люди в ответ на создавшиеся объективные психотравмирующие обстоятельства, то компетенции врача недостаточно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4"/>
          <p:cNvSpPr>
            <a:spLocks noGrp="1" noChangeArrowheads="1"/>
          </p:cNvSpPr>
          <p:nvPr>
            <p:ph type="ctrTitle"/>
          </p:nvPr>
        </p:nvSpPr>
        <p:spPr>
          <a:xfrm>
            <a:off x="1187624" y="0"/>
            <a:ext cx="7416824" cy="1752600"/>
          </a:xfrm>
        </p:spPr>
        <p:txBody>
          <a:bodyPr/>
          <a:lstStyle/>
          <a:p>
            <a:pPr algn="ctr" eaLnBrk="1" hangingPunct="1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Социально-психологическая концепция</a:t>
            </a:r>
          </a:p>
        </p:txBody>
      </p:sp>
      <p:sp>
        <p:nvSpPr>
          <p:cNvPr id="24579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1115616" y="2132856"/>
            <a:ext cx="7560840" cy="3960440"/>
          </a:xfrm>
        </p:spPr>
        <p:txBody>
          <a:bodyPr/>
          <a:lstStyle/>
          <a:p>
            <a:pPr eaLnBrk="1" hangingPunct="1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 мнению Э.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Линдеманна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и Д. Каплана,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суицидоопасный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кризис вызывается столкновением личности с непреодолимым в данное время препятствием на пути достижения ее важнейших жизненных целей, ведущим к нарушению адаптации в социальной сфере. </a:t>
            </a:r>
          </a:p>
          <a:p>
            <a:pPr eaLnBrk="1" hangingPunct="1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Причиной кризиса в большинстве случаев служат конфликты и утраты в лично-семейной сфере 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5"/>
          <p:cNvSpPr>
            <a:spLocks noGrp="1" noChangeArrowheads="1"/>
          </p:cNvSpPr>
          <p:nvPr>
            <p:ph type="subTitle" idx="4294967295"/>
          </p:nvPr>
        </p:nvSpPr>
        <p:spPr>
          <a:xfrm>
            <a:off x="1115616" y="332656"/>
            <a:ext cx="7799784" cy="6264696"/>
          </a:xfrm>
        </p:spPr>
        <p:txBody>
          <a:bodyPr>
            <a:normAutofit/>
          </a:bodyPr>
          <a:lstStyle/>
          <a:p>
            <a:pPr marL="0" indent="0" algn="ctr" eaLnBrk="1" hangingPunct="1">
              <a:buFontTx/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А.Г.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Амбрумова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расценивает </a:t>
            </a:r>
          </a:p>
          <a:p>
            <a:pPr marL="0" indent="0" algn="ctr" eaLnBrk="1" hangingPunct="1">
              <a:buFontTx/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суицидальное поведение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как </a:t>
            </a:r>
          </a:p>
          <a:p>
            <a:pPr marL="0" indent="0" algn="ctr" eaLnBrk="1" hangingPunct="1">
              <a:buFontTx/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следствие социально-психологической дезадаптации личности в условиях переживаемого ею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микросоциального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конфликта в различных жизненных ситуациях. </a:t>
            </a:r>
          </a:p>
          <a:p>
            <a:pPr marL="0" indent="0" algn="ctr" eaLnBrk="1" hangingPunct="1">
              <a:buFontTx/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Психологический кризис возникает при невозможности преодоления препятствий в достижении жизненно важных целей способами, сформированными на основе предыдущего индивидуального опыта.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Rectangle 5"/>
          <p:cNvSpPr>
            <a:spLocks noGrp="1" noChangeArrowheads="1"/>
          </p:cNvSpPr>
          <p:nvPr>
            <p:ph idx="1"/>
          </p:nvPr>
        </p:nvSpPr>
        <p:spPr>
          <a:xfrm>
            <a:off x="1043608" y="1066800"/>
            <a:ext cx="7848872" cy="5562600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80000"/>
              </a:lnSpc>
            </a:pP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интенсивными отрицательными эмоциями – чувством неопределенности, беспокойством, тревогой вплоть до дезорганизации, фиксацией на психотравмирующей ситуации, переживаниями собственной беспомощности, несостоятельности, одиночества, безнадежности, пессимистической оценкой собственной личности, актуальной ситуации и будущего, выраженными затруднениями в планировании будущего. </a:t>
            </a:r>
          </a:p>
          <a:p>
            <a:pPr eaLnBrk="1" hangingPunct="1">
              <a:lnSpc>
                <a:spcPct val="80000"/>
              </a:lnSpc>
            </a:pP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нарушением познавательной и поведенческой активности. </a:t>
            </a:r>
          </a:p>
          <a:p>
            <a:pPr eaLnBrk="1" hangingPunct="1">
              <a:lnSpc>
                <a:spcPct val="80000"/>
              </a:lnSpc>
            </a:pP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различными проявлениями агрессии в отношении самого себя (</a:t>
            </a:r>
            <a:r>
              <a:rPr lang="ru-RU" sz="2300" dirty="0" err="1" smtClean="0">
                <a:latin typeface="Times New Roman" pitchFamily="18" charset="0"/>
                <a:cs typeface="Times New Roman" pitchFamily="18" charset="0"/>
              </a:rPr>
              <a:t>аутоагрессии</a:t>
            </a: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).  </a:t>
            </a:r>
          </a:p>
          <a:p>
            <a:pPr eaLnBrk="1" hangingPunct="1">
              <a:lnSpc>
                <a:spcPct val="80000"/>
              </a:lnSpc>
            </a:pP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уменьшением объема внимания, искажением и снижением скорости усвоения информации, неадекватной схематизацией критической ситуации, нарушением способности к принятию конструктивных решений. </a:t>
            </a:r>
          </a:p>
          <a:p>
            <a:pPr eaLnBrk="1" hangingPunct="1">
              <a:lnSpc>
                <a:spcPct val="80000"/>
              </a:lnSpc>
            </a:pP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соматическими нарушениями: ухудшением самочувствия, ощущением физической слабости, истощением, возникновением или обострением хронических заболеваний.</a:t>
            </a:r>
          </a:p>
        </p:txBody>
      </p:sp>
      <p:sp>
        <p:nvSpPr>
          <p:cNvPr id="26626" name="Rectangle 6"/>
          <p:cNvSpPr>
            <a:spLocks noGrp="1" noChangeArrowheads="1"/>
          </p:cNvSpPr>
          <p:nvPr>
            <p:ph type="title"/>
          </p:nvPr>
        </p:nvSpPr>
        <p:spPr>
          <a:xfrm>
            <a:off x="1259632" y="304800"/>
            <a:ext cx="7704856" cy="7620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ru-RU" sz="3500" b="1" dirty="0" smtClean="0">
                <a:latin typeface="Times New Roman" pitchFamily="18" charset="0"/>
                <a:cs typeface="Times New Roman" pitchFamily="18" charset="0"/>
              </a:rPr>
              <a:t>Кризисное состояние характеризуется: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4"/>
          <p:cNvSpPr>
            <a:spLocks noGrp="1" noChangeArrowheads="1"/>
          </p:cNvSpPr>
          <p:nvPr>
            <p:ph type="ctrTitle"/>
          </p:nvPr>
        </p:nvSpPr>
        <p:spPr>
          <a:xfrm>
            <a:off x="1187624" y="0"/>
            <a:ext cx="7632848" cy="1676400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ru-RU" sz="3500" b="1" dirty="0" smtClean="0">
                <a:latin typeface="Times New Roman" pitchFamily="18" charset="0"/>
                <a:cs typeface="Times New Roman" pitchFamily="18" charset="0"/>
              </a:rPr>
              <a:t>Наиболее часто встречаемые </a:t>
            </a:r>
            <a:br>
              <a:rPr lang="ru-RU" sz="35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500" b="1" dirty="0" smtClean="0">
                <a:latin typeface="Times New Roman" pitchFamily="18" charset="0"/>
                <a:cs typeface="Times New Roman" pitchFamily="18" charset="0"/>
              </a:rPr>
              <a:t>варианты развития </a:t>
            </a:r>
            <a:br>
              <a:rPr lang="ru-RU" sz="35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500" b="1" dirty="0" smtClean="0">
                <a:latin typeface="Times New Roman" pitchFamily="18" charset="0"/>
                <a:cs typeface="Times New Roman" pitchFamily="18" charset="0"/>
              </a:rPr>
              <a:t>психологических кризисных состояний</a:t>
            </a:r>
          </a:p>
        </p:txBody>
      </p:sp>
      <p:sp>
        <p:nvSpPr>
          <p:cNvPr id="27651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1043608" y="1752600"/>
            <a:ext cx="7848872" cy="4844752"/>
          </a:xfrm>
        </p:spPr>
        <p:txBody>
          <a:bodyPr>
            <a:normAutofit/>
          </a:bodyPr>
          <a:lstStyle/>
          <a:p>
            <a:pPr algn="just" eaLnBrk="1" hangingPunct="1"/>
            <a:r>
              <a:rPr lang="ru-RU" sz="2800" dirty="0" smtClean="0"/>
              <a:t>1.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Постепенное нарастание эмоционального и нервно-психического напряжения, накопление и усиление отрицательно окрашенных эмоций в связи с объективной или субъективной невозможностью разрешения жизненных проблем, вследствие чего увеличивается вероятность суицидального поведения.</a:t>
            </a:r>
          </a:p>
          <a:p>
            <a:pPr algn="just" eaLnBrk="1" hangingPunct="1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2. Возникшее внезапно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психоэмоциональное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напряжение, вызванное неожиданным событием, вызывает резкое изменение модуса поведения в первые часы или сутки после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психотравмы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3" name="Rectangle 3"/>
          <p:cNvSpPr>
            <a:spLocks noGrp="1" noChangeArrowheads="1"/>
          </p:cNvSpPr>
          <p:nvPr>
            <p:ph idx="1"/>
          </p:nvPr>
        </p:nvSpPr>
        <p:spPr>
          <a:xfrm>
            <a:off x="539552" y="2132856"/>
            <a:ext cx="8352928" cy="4725144"/>
          </a:xfrm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</a:pP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Протест, месть. Протестные формы суицидального поведения возникают в ситуации конфликта, когда объективное его звено враждебно или агрессивно по отношению к объекту, а смысл суицида заключается в отрицательном воздействии на это объективное звено. Месть — это конкретная форма протеста, нанесение конкретного ущерба враждебному окружению.</a:t>
            </a:r>
          </a:p>
          <a:p>
            <a:pPr eaLnBrk="1" hangingPunct="1">
              <a:lnSpc>
                <a:spcPct val="80000"/>
              </a:lnSpc>
            </a:pP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Призыв. Смысл суицидального поведения типа призыва состоит в активизации помощи извне, поиска сочувствия или признания. </a:t>
            </a:r>
          </a:p>
          <a:p>
            <a:pPr eaLnBrk="1" hangingPunct="1">
              <a:lnSpc>
                <a:spcPct val="80000"/>
              </a:lnSpc>
            </a:pP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Избегание. Избегать можно наказания. Смысл суицида заключается в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избежании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непереносимости угрозы путем самоустранения.</a:t>
            </a:r>
          </a:p>
          <a:p>
            <a:pPr eaLnBrk="1" hangingPunct="1">
              <a:lnSpc>
                <a:spcPct val="80000"/>
              </a:lnSpc>
            </a:pP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Самонаказание. Самонаказание, сопровождающееся муками совести, можно определить как «протест во внутреннем плане личности». </a:t>
            </a:r>
          </a:p>
          <a:p>
            <a:pPr eaLnBrk="1" hangingPunct="1">
              <a:lnSpc>
                <a:spcPct val="80000"/>
              </a:lnSpc>
            </a:pP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Отказ. При суицидах «отказа» цель самоубийства и мотив деятельности максимально сближаются. </a:t>
            </a:r>
          </a:p>
        </p:txBody>
      </p:sp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1331640" y="0"/>
            <a:ext cx="7272808" cy="1916832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ru-RU" sz="3300" b="1" dirty="0" smtClean="0">
                <a:latin typeface="Times New Roman" pitchFamily="18" charset="0"/>
                <a:cs typeface="Times New Roman" pitchFamily="18" charset="0"/>
              </a:rPr>
              <a:t>Можно выделить наиболее часто встречающиеся виды личностного смысла действия по лишению себя жизни.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762000" y="304800"/>
            <a:ext cx="7772400" cy="1470025"/>
          </a:xfrm>
        </p:spPr>
        <p:txBody>
          <a:bodyPr>
            <a:normAutofit/>
          </a:bodyPr>
          <a:lstStyle/>
          <a:p>
            <a:pPr algn="ctr" eaLnBrk="1" hangingPunct="1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Повторные суицидальные попытки</a:t>
            </a:r>
          </a:p>
        </p:txBody>
      </p:sp>
      <p:sp>
        <p:nvSpPr>
          <p:cNvPr id="3686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1259632" y="2060848"/>
            <a:ext cx="7344816" cy="3958952"/>
          </a:xfrm>
        </p:spPr>
        <p:txBody>
          <a:bodyPr>
            <a:normAutofit/>
          </a:bodyPr>
          <a:lstStyle/>
          <a:p>
            <a:pPr algn="just" eaLnBrk="1" hangingPunct="1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Прогнозирование риска повторного суицидального поведения должно начинаться сразу же после первичных покушений на самоубийство, т.к. во многих случа­ях сохраняется опасность их повторения уже в ближайшем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постсуицидальном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периоде.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497363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Информационное письмо Минобрнауки России от 26.01.2000 г. № 22-06-86 «О мерах по профилактике суицида среди детей и подростков»;</a:t>
            </a:r>
          </a:p>
          <a:p>
            <a:pPr algn="just"/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Информационное письмо Минобрнауки России от 29.05.2003 г. № 03-51-102ин/22-03 «О мерах по усилению профилактики суицида среди детей и подростков»;</a:t>
            </a:r>
          </a:p>
          <a:p>
            <a:pPr algn="just"/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Письмо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Рособрнадзора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от 20.09.2004 г. № 01-130/07-01 «О мерах по профилактике суицида среди детей и подростков»;</a:t>
            </a:r>
          </a:p>
          <a:p>
            <a:pPr algn="just"/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Рекомендации по ограничению доступа обучающихся к видам информации, распространяемой посредством сети «Интернет», причиняющей вред здоровью и (или) развитию детей, а также не соответствующей задачам образования &lt;5&gt;.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28215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100" b="1" dirty="0" smtClean="0">
                <a:latin typeface="Times New Roman" pitchFamily="18" charset="0"/>
                <a:cs typeface="Times New Roman" pitchFamily="18" charset="0"/>
              </a:rPr>
              <a:t>Ведомственные документы по профилактике суицидального поведения:</a:t>
            </a:r>
            <a:r>
              <a:rPr lang="ru-RU" sz="2800" dirty="0" smtClean="0"/>
              <a:t/>
            </a:r>
            <a:br>
              <a:rPr lang="ru-RU" sz="2800" dirty="0" smtClean="0"/>
            </a:br>
            <a:endParaRPr lang="ru-RU" sz="2800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1" name="Rectangle 3"/>
          <p:cNvSpPr>
            <a:spLocks noGrp="1" noChangeArrowheads="1"/>
          </p:cNvSpPr>
          <p:nvPr>
            <p:ph idx="1"/>
          </p:nvPr>
        </p:nvSpPr>
        <p:spPr>
          <a:xfrm>
            <a:off x="1259632" y="1556792"/>
            <a:ext cx="7560840" cy="5072608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80000"/>
              </a:lnSpc>
            </a:pPr>
            <a:r>
              <a:rPr lang="ru-RU" sz="2600" u="sng" dirty="0" smtClean="0">
                <a:latin typeface="Times New Roman" pitchFamily="18" charset="0"/>
                <a:cs typeface="Times New Roman" pitchFamily="18" charset="0"/>
              </a:rPr>
              <a:t>Критический </a:t>
            </a:r>
            <a:r>
              <a:rPr lang="ru-RU" sz="2600" u="sng" dirty="0" err="1" smtClean="0">
                <a:latin typeface="Times New Roman" pitchFamily="18" charset="0"/>
                <a:cs typeface="Times New Roman" pitchFamily="18" charset="0"/>
              </a:rPr>
              <a:t>постсуицид</a:t>
            </a:r>
            <a:r>
              <a:rPr lang="ru-RU" sz="2600" u="sng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Конфликт утратил свою актуальность, суицидальных тенденций нет, отношение к совершенной попытке негативное.</a:t>
            </a:r>
          </a:p>
          <a:p>
            <a:pPr eaLnBrk="1" hangingPunct="1">
              <a:lnSpc>
                <a:spcPct val="80000"/>
              </a:lnSpc>
            </a:pPr>
            <a:r>
              <a:rPr lang="ru-RU" sz="2600" u="sng" dirty="0" err="1" smtClean="0">
                <a:latin typeface="Times New Roman" pitchFamily="18" charset="0"/>
                <a:cs typeface="Times New Roman" pitchFamily="18" charset="0"/>
              </a:rPr>
              <a:t>Манипулятивный</a:t>
            </a:r>
            <a:r>
              <a:rPr lang="ru-RU" sz="2600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u="sng" dirty="0" err="1" smtClean="0">
                <a:latin typeface="Times New Roman" pitchFamily="18" charset="0"/>
                <a:cs typeface="Times New Roman" pitchFamily="18" charset="0"/>
              </a:rPr>
              <a:t>постсуицид</a:t>
            </a:r>
            <a:r>
              <a:rPr lang="ru-RU" sz="2600" u="sng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Конфликтная ситуация значительно улучшилась для человека под влиянием его суицидальных действий, суицидальных тенденций нет. </a:t>
            </a:r>
          </a:p>
          <a:p>
            <a:pPr eaLnBrk="1" hangingPunct="1">
              <a:lnSpc>
                <a:spcPct val="80000"/>
              </a:lnSpc>
            </a:pPr>
            <a:r>
              <a:rPr lang="ru-RU" sz="2600" u="sng" dirty="0" smtClean="0">
                <a:latin typeface="Times New Roman" pitchFamily="18" charset="0"/>
                <a:cs typeface="Times New Roman" pitchFamily="18" charset="0"/>
              </a:rPr>
              <a:t>Аналитический </a:t>
            </a:r>
            <a:r>
              <a:rPr lang="ru-RU" sz="2600" u="sng" dirty="0" err="1" smtClean="0">
                <a:latin typeface="Times New Roman" pitchFamily="18" charset="0"/>
                <a:cs typeface="Times New Roman" pitchFamily="18" charset="0"/>
              </a:rPr>
              <a:t>постсуицид</a:t>
            </a:r>
            <a:r>
              <a:rPr lang="ru-RU" sz="2600" u="sng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Конфликт по-прежнему актуален для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суицидента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, суицидальных тенденций нет, отношение к совершенной попытке негативное, опробуются новые способы разрешения конфликта. </a:t>
            </a:r>
          </a:p>
          <a:p>
            <a:pPr eaLnBrk="1" hangingPunct="1">
              <a:lnSpc>
                <a:spcPct val="80000"/>
              </a:lnSpc>
            </a:pPr>
            <a:r>
              <a:rPr lang="ru-RU" sz="2600" u="sng" dirty="0" smtClean="0">
                <a:latin typeface="Times New Roman" pitchFamily="18" charset="0"/>
                <a:cs typeface="Times New Roman" pitchFamily="18" charset="0"/>
              </a:rPr>
              <a:t>Суицидально-фиксированный </a:t>
            </a:r>
            <a:r>
              <a:rPr lang="ru-RU" sz="2600" u="sng" dirty="0" err="1" smtClean="0">
                <a:latin typeface="Times New Roman" pitchFamily="18" charset="0"/>
                <a:cs typeface="Times New Roman" pitchFamily="18" charset="0"/>
              </a:rPr>
              <a:t>постсуицид</a:t>
            </a:r>
            <a:r>
              <a:rPr lang="ru-RU" sz="2600" u="sng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Конфликт актуален, суицидальные тенденции сохраняются и могут скрываться, отношение к суициду положительное.</a:t>
            </a:r>
          </a:p>
        </p:txBody>
      </p:sp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1043608" y="274638"/>
            <a:ext cx="7776864" cy="944562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Выделяют четыре типа </a:t>
            </a:r>
            <a:r>
              <a:rPr lang="ru-RU" sz="4000" b="1" dirty="0" err="1" smtClean="0">
                <a:latin typeface="Times New Roman" pitchFamily="18" charset="0"/>
                <a:cs typeface="Times New Roman" pitchFamily="18" charset="0"/>
              </a:rPr>
              <a:t>постсуицидов</a:t>
            </a:r>
            <a:endParaRPr lang="ru-RU" sz="4000" b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1187624" y="1143000"/>
            <a:ext cx="7704856" cy="5454352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Делинквентный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вариант -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это довольно быстро развивающиеся нарушения поведения, не свойственные прежде этому подростку, которые проявляются в грубости и непослушании старшим, особенно родным и учителям.</a:t>
            </a: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Ипохондрический вариант –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характеризуется сочетанием незначительных соматических нарушений с многочисленными жалобами, отражающими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сверхценнный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характер переживаний.</a:t>
            </a: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Астеноапатический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вариант –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начинается у учащихся обычно с ухудшения успеваемости в школе. Ухудшающиеся результаты в учебе приводят подростка в состояние отчаяния, которое еще больше снижает уровень школьной деятельности. </a:t>
            </a: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Меланхолическая депрессия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проявляется в болезненно угнетенном настроении, чувстве безысходной тоски, малоподвижности, тихом голосе. </a:t>
            </a:r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1187624" y="0"/>
            <a:ext cx="7344816" cy="1143000"/>
          </a:xfrm>
        </p:spPr>
        <p:txBody>
          <a:bodyPr/>
          <a:lstStyle/>
          <a:p>
            <a:pPr algn="ctr" eaLnBrk="1" hangingPunct="1"/>
            <a:r>
              <a:rPr lang="ru-RU" sz="3300" b="1" dirty="0" smtClean="0">
                <a:latin typeface="Times New Roman" pitchFamily="18" charset="0"/>
                <a:cs typeface="Times New Roman" pitchFamily="18" charset="0"/>
              </a:rPr>
              <a:t>Особенности депрессии у подростков: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5" name="Rectangle 6"/>
          <p:cNvSpPr>
            <a:spLocks noGrp="1" noChangeArrowheads="1"/>
          </p:cNvSpPr>
          <p:nvPr>
            <p:ph idx="1"/>
          </p:nvPr>
        </p:nvSpPr>
        <p:spPr>
          <a:xfrm>
            <a:off x="1115616" y="1600200"/>
            <a:ext cx="7632848" cy="5257800"/>
          </a:xfrm>
        </p:spPr>
        <p:txBody>
          <a:bodyPr>
            <a:normAutofit/>
          </a:bodyPr>
          <a:lstStyle/>
          <a:p>
            <a:pPr eaLnBrk="1" hangingPunct="1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При оценке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суицидоопасности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в каждом конкретном случае необходи­мо учитывать </a:t>
            </a:r>
            <a:r>
              <a:rPr lang="ru-RU" sz="2800" u="sng" dirty="0" smtClean="0">
                <a:latin typeface="Times New Roman" pitchFamily="18" charset="0"/>
                <a:cs typeface="Times New Roman" pitchFamily="18" charset="0"/>
              </a:rPr>
              <a:t>совокупность личностных и ситуационных факторов.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eaLnBrk="1" hangingPunct="1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Для более точного прогноза суицидального риска необходимо также систематическое изучение </a:t>
            </a:r>
            <a:r>
              <a:rPr lang="ru-RU" sz="2800" u="sng" dirty="0" smtClean="0">
                <a:latin typeface="Times New Roman" pitchFamily="18" charset="0"/>
                <a:cs typeface="Times New Roman" pitchFamily="18" charset="0"/>
              </a:rPr>
              <a:t>морально-психологического климата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eaLnBrk="1" hangingPunct="1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Для определения степени суицидального риска необходимо выявлять и сопоставлять как </a:t>
            </a:r>
            <a:r>
              <a:rPr lang="ru-RU" sz="2800" u="sng" dirty="0" smtClean="0">
                <a:latin typeface="Times New Roman" pitchFamily="18" charset="0"/>
                <a:cs typeface="Times New Roman" pitchFamily="18" charset="0"/>
              </a:rPr>
              <a:t>про-, так и </a:t>
            </a:r>
            <a:r>
              <a:rPr lang="ru-RU" sz="2800" u="sng" dirty="0" err="1" smtClean="0">
                <a:latin typeface="Times New Roman" pitchFamily="18" charset="0"/>
                <a:cs typeface="Times New Roman" pitchFamily="18" charset="0"/>
              </a:rPr>
              <a:t>антисуицидальные</a:t>
            </a:r>
            <a:r>
              <a:rPr lang="ru-RU" sz="2800" u="sng" dirty="0" smtClean="0">
                <a:latin typeface="Times New Roman" pitchFamily="18" charset="0"/>
                <a:cs typeface="Times New Roman" pitchFamily="18" charset="0"/>
              </a:rPr>
              <a:t> факторы.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54274" name="Rectangle 4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eaLnBrk="1" hangingPunct="1"/>
            <a:r>
              <a:rPr lang="ru-RU" sz="4000" b="1" dirty="0" err="1" smtClean="0">
                <a:latin typeface="Times New Roman" pitchFamily="18" charset="0"/>
                <a:cs typeface="Times New Roman" pitchFamily="18" charset="0"/>
              </a:rPr>
              <a:t>Суицидологическая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 диагностика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188640"/>
            <a:ext cx="7498080" cy="136815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Сравнительный анализ характеристик «суицидальной» и жизнестойкой личности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1435100" y="1700213"/>
          <a:ext cx="7499350" cy="4480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49675"/>
                <a:gridCol w="3749675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Характеристики</a:t>
                      </a:r>
                      <a:r>
                        <a:rPr lang="ru-RU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«суицидальной» личности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Характеристики жизнестойкой личности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Низкий уровень развитости волевых качеств: слабый</a:t>
                      </a:r>
                      <a:r>
                        <a:rPr lang="ru-RU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самоконтроль, неразвитые навыки </a:t>
                      </a:r>
                      <a:r>
                        <a:rPr lang="ru-RU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целедостижения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Высокий уровень развитости волевых качеств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Патология смысловой регуляции: искаженность представлений о смысле жизни; неустойчивость ценностей и целей в жизни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Оптимальная</a:t>
                      </a:r>
                      <a:r>
                        <a:rPr lang="ru-RU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смысловая регуляция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Недостаточная</a:t>
                      </a:r>
                      <a:r>
                        <a:rPr lang="ru-RU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социальная компетентность; деструкции когнитивных структур; неполноценность ориентировки в реальной ситуации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Развитая социальная компетентность; норма развития когнитивных</a:t>
                      </a:r>
                      <a:r>
                        <a:rPr lang="ru-RU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структур; полноценность ориентировки в реальной ситуации.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354162"/>
          </a:xfrm>
        </p:spPr>
        <p:txBody>
          <a:bodyPr>
            <a:noAutofit/>
          </a:bodyPr>
          <a:lstStyle/>
          <a:p>
            <a:pPr algn="ctr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Сравнительный анализ характеристик «суицидальной» и жизнестойкой личности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1435100" y="1988839"/>
          <a:ext cx="7499350" cy="42484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49675"/>
                <a:gridCol w="3749675"/>
              </a:tblGrid>
              <a:tr h="780331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Характеристики</a:t>
                      </a:r>
                      <a:r>
                        <a:rPr lang="ru-RU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«суицидальной» личности</a:t>
                      </a:r>
                      <a:endParaRPr lang="ru-RU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Характеристики жизнестойкой личности</a:t>
                      </a:r>
                    </a:p>
                  </a:txBody>
                  <a:tcPr/>
                </a:tc>
              </a:tr>
              <a:tr h="452097">
                <a:tc>
                  <a:txBody>
                    <a:bodyPr/>
                    <a:lstStyle/>
                    <a:p>
                      <a:pPr algn="just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Неадекватность самооценки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Адекватность самооценки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449187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Неблагополучие</a:t>
                      </a:r>
                      <a:r>
                        <a:rPr lang="ru-RU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коммуникативной сферы: нарушение в системе контактов, затрудненность коммуникаций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Благополучие коммуникативной сферы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114760">
                <a:tc>
                  <a:txBody>
                    <a:bodyPr/>
                    <a:lstStyle/>
                    <a:p>
                      <a:pPr algn="just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Инфантильность:</a:t>
                      </a:r>
                      <a:r>
                        <a:rPr lang="ru-RU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потребность в симбиотических отношениях, эмоциональная зависимость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Самостоятельность 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52097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Непереносимость</a:t>
                      </a:r>
                      <a:r>
                        <a:rPr lang="ru-RU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фрустрации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Устойчивость к фрустрации 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Возможные возрастные особенности реагирования детей на кризисную ситуацию 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435100" y="1447800"/>
          <a:ext cx="7499350" cy="5191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49675"/>
                <a:gridCol w="3749675"/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Дошкольный возраст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Симптомы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Помощь 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Беспомощность и пассивность 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Обеспечение поддержки, отдыха,</a:t>
                      </a:r>
                      <a:r>
                        <a:rPr lang="ru-RU" sz="1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комфорта, хорошее питание, возможность играть, рисовать 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Генерализованный  страх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Восстановление защиты со стороны взрослых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Тревожная привязанность</a:t>
                      </a:r>
                      <a:r>
                        <a:rPr lang="ru-RU" sz="1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(цепляется за взрослого, отказывается оставаться один)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Обеспечение постоянной заботы и ухода 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Поведенческая регрессия (сосание пальца, </a:t>
                      </a:r>
                      <a:r>
                        <a:rPr lang="ru-RU" sz="16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энурез</a:t>
                      </a:r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, лепетание)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Не ругать, перетерпеть эти временные явления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Расстройства</a:t>
                      </a:r>
                      <a:r>
                        <a:rPr lang="ru-RU" sz="1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сна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Поощрение рассказов о том, что снится; посидеть с ребенком перед сном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Недостаточность</a:t>
                      </a:r>
                      <a:r>
                        <a:rPr lang="ru-RU" sz="1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вербализации: элективный </a:t>
                      </a:r>
                      <a:r>
                        <a:rPr lang="ru-RU" sz="16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мутизм</a:t>
                      </a:r>
                      <a:r>
                        <a:rPr lang="ru-RU" sz="1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, повторяющиеся проигрывания случившегося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Помощь в вербализации чувств, жалоб того, что беспокоит ребенка.</a:t>
                      </a:r>
                      <a:r>
                        <a:rPr lang="ru-RU" sz="1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Дать возможность проиграть травматические события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258888" y="260647"/>
          <a:ext cx="7675562" cy="612068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37781"/>
                <a:gridCol w="3837781"/>
              </a:tblGrid>
              <a:tr h="427569">
                <a:tc gridSpan="2"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Младший школьный возраст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1054280">
                <a:tc>
                  <a:txBody>
                    <a:bodyPr/>
                    <a:lstStyle/>
                    <a:p>
                      <a:pPr algn="just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Поглощенность</a:t>
                      </a:r>
                      <a:r>
                        <a:rPr lang="ru-RU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собственными действиями во время события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Помощь</a:t>
                      </a:r>
                      <a:r>
                        <a:rPr lang="ru-RU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в выражении скрытых переживаний события, чувств, мыслей по поводу происшедшего 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054280">
                <a:tc>
                  <a:txBody>
                    <a:bodyPr/>
                    <a:lstStyle/>
                    <a:p>
                      <a:pPr algn="just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Специфические страхи</a:t>
                      </a:r>
                      <a:r>
                        <a:rPr lang="ru-RU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,  запускаемые воспоминаниями 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Помощь в идентификации и выражении воспоминаний, тревог,  беспокойства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054280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Пересказы и проигрывание события 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Дать возможность говорить и играть,</a:t>
                      </a:r>
                      <a:r>
                        <a:rPr lang="ru-RU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объяснить, что  чувства и реакции ребенка нормальны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737996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Нарушения</a:t>
                      </a:r>
                      <a:r>
                        <a:rPr lang="ru-RU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сна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Поддержка в рассказах о снах, выражения чувств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054280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Забота о своей безопасности,</a:t>
                      </a:r>
                      <a:r>
                        <a:rPr lang="ru-RU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безопасности других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Помочь поделиться беспокойством,</a:t>
                      </a:r>
                      <a:r>
                        <a:rPr lang="ru-RU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тревогами, успокоить реалистической информацией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737996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Забота о других жертвах и их семьях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Поощрение</a:t>
                      </a:r>
                      <a:r>
                        <a:rPr lang="ru-RU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конструктивных действий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258888" y="260350"/>
          <a:ext cx="7675562" cy="6040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37781"/>
                <a:gridCol w="3837781"/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ru-RU" b="0" dirty="0" smtClean="0">
                          <a:latin typeface="Times New Roman" pitchFamily="18" charset="0"/>
                          <a:cs typeface="Times New Roman" pitchFamily="18" charset="0"/>
                        </a:rPr>
                        <a:t>Подростковый возраст </a:t>
                      </a:r>
                      <a:endParaRPr lang="ru-RU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Взгляд</a:t>
                      </a:r>
                      <a:r>
                        <a:rPr lang="ru-RU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со стороны, стыд, вина, страх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Побуждение к обсуждению события,</a:t>
                      </a:r>
                      <a:r>
                        <a:rPr lang="ru-RU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связанных с ним чувств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Тревожное осмысление своих страхов,</a:t>
                      </a:r>
                      <a:r>
                        <a:rPr lang="ru-RU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чувства уязвимости и других эмоциональных реакций, страх казаться ненормальным 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Помощь в осознании своих чувств в понимании того, что способность</a:t>
                      </a:r>
                      <a:r>
                        <a:rPr lang="ru-RU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переживать такой страх – признак взрослости; поощрение понимания и поддержки в среде сверстников 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Посттравматические срывы</a:t>
                      </a:r>
                      <a:r>
                        <a:rPr lang="ru-RU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 (злоупотребление алкоголем, наркотиками, конфликтное поведение)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Помощь в понимании того, что такое поведение попытка блокировать свои реакции. Помощь в осознании реакции,</a:t>
                      </a:r>
                      <a:r>
                        <a:rPr lang="ru-RU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расширение представлений о формах </a:t>
                      </a:r>
                      <a:r>
                        <a:rPr lang="ru-RU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совладающего</a:t>
                      </a:r>
                      <a:r>
                        <a:rPr lang="ru-RU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поведения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Резкие изменения в межличностных отношениях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Обсуждение возможных трудностей в отношениях со сверстниками и семьей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Отрицание трудностей, связанных с пережитыми событиями 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Дать информацию,</a:t>
                      </a:r>
                      <a:r>
                        <a:rPr lang="ru-RU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где может получить помощь в случае необходимости. Отслеживание состояния 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778098"/>
          </a:xfrm>
        </p:spPr>
        <p:txBody>
          <a:bodyPr>
            <a:normAutofit/>
          </a:bodyPr>
          <a:lstStyle/>
          <a:p>
            <a:pPr algn="ctr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Суицидальные «маркеры»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1258888" y="1125538"/>
          <a:ext cx="7675562" cy="525578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77008"/>
                <a:gridCol w="5298554"/>
              </a:tblGrid>
              <a:tr h="652893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Методы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Маркеры</a:t>
                      </a:r>
                      <a:r>
                        <a:rPr lang="ru-RU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pPr algn="ctr"/>
                      <a:r>
                        <a:rPr lang="ru-RU" sz="16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(Может не быть ни одного  из этих признаков)</a:t>
                      </a:r>
                      <a:endParaRPr lang="ru-RU" sz="16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154547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Наблюдение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Резкие изменения</a:t>
                      </a:r>
                      <a:r>
                        <a:rPr lang="ru-RU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поведения: замкнутость, возбужденность, черты максималистского поведения, частые конфликты с любым окружением, высокий уровень эгоцентризма, сложность общения со сверстниками, изоляция, отверженность сверстниками, признаки апатичности, вялости, </a:t>
                      </a:r>
                      <a:r>
                        <a:rPr lang="ru-RU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бессоницы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448349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Беседа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Зацикленность</a:t>
                      </a:r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 на проблеме: эффект «тоннельного восприятия», «черно-белое» восприятие мира, мотивы несчастной любви, «меня никто не понимает», высокий уровень притязаний при неустойчивой самооценке и </a:t>
                      </a:r>
                      <a:r>
                        <a:rPr lang="ru-RU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самоотношения</a:t>
                      </a:r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, нестерпимая психологическая</a:t>
                      </a:r>
                      <a:r>
                        <a:rPr lang="ru-RU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боль от проблемы (инцидента, конфликта), обсуждение способов суицида, желание отомстить обидчикам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188640"/>
            <a:ext cx="7498080" cy="720080"/>
          </a:xfrm>
        </p:spPr>
        <p:txBody>
          <a:bodyPr>
            <a:normAutofit fontScale="90000"/>
          </a:bodyPr>
          <a:lstStyle/>
          <a:p>
            <a:pPr algn="ctr" fontAlgn="t"/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Суицидальные «маркеры»</a:t>
            </a:r>
            <a:r>
              <a:rPr lang="ru-RU" sz="3600" dirty="0" smtClean="0"/>
              <a:t/>
            </a:r>
            <a:br>
              <a:rPr lang="ru-RU" sz="3600" dirty="0" smtClean="0"/>
            </a:b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435100" y="908050"/>
          <a:ext cx="7499350" cy="56893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28788"/>
                <a:gridCol w="5370562"/>
              </a:tblGrid>
              <a:tr h="1009935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Методы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Маркеры</a:t>
                      </a:r>
                      <a:r>
                        <a:rPr lang="ru-RU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pPr algn="ctr"/>
                      <a:r>
                        <a:rPr lang="ru-RU" sz="18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(Может не быть ни одного  из этих признаков)</a:t>
                      </a:r>
                      <a:endParaRPr lang="ru-RU" sz="1800" b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679367">
                <a:tc>
                  <a:txBody>
                    <a:bodyPr/>
                    <a:lstStyle/>
                    <a:p>
                      <a:pPr algn="just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Анкетирование</a:t>
                      </a:r>
                      <a:r>
                        <a:rPr lang="ru-RU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i="1" dirty="0" smtClean="0">
                          <a:latin typeface="Times New Roman" pitchFamily="18" charset="0"/>
                          <a:cs typeface="Times New Roman" pitchFamily="18" charset="0"/>
                        </a:rPr>
                        <a:t>Данные анамнеза</a:t>
                      </a:r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: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ru-RU" sz="1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Суицидальная история у родственников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ru-RU" sz="1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Развод или смерть одного из родителей 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ru-RU" sz="1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Недостаток тепла в семье 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ru-RU" sz="1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Полная или частично безнадзорность </a:t>
                      </a:r>
                    </a:p>
                    <a:p>
                      <a:pPr marL="342900" indent="-342900">
                        <a:buNone/>
                      </a:pPr>
                      <a:r>
                        <a:rPr lang="ru-RU" sz="1600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Анкетирование. Характеристика личности</a:t>
                      </a:r>
                    </a:p>
                    <a:p>
                      <a:pPr marL="342900" indent="-342900" algn="just">
                        <a:buNone/>
                      </a:pPr>
                      <a:r>
                        <a:rPr lang="ru-RU" sz="1600" i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А) волевая сфера личности: самостоятельность, отсутствие зависимости в принятии </a:t>
                      </a:r>
                      <a:r>
                        <a:rPr lang="ru-RU" sz="1600" i="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решений:решительность</a:t>
                      </a:r>
                      <a:r>
                        <a:rPr lang="ru-RU" sz="1600" i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/настойчивость/сильно выраженное желание достичь цели </a:t>
                      </a:r>
                    </a:p>
                    <a:p>
                      <a:pPr marL="342900" indent="-342900" algn="just">
                        <a:buNone/>
                      </a:pPr>
                      <a:r>
                        <a:rPr lang="ru-RU" sz="1600" i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Б) эмоциональная сфера личности: болезненное самолюбие/ранимость/доверчивость/эмоциональная вязкость («застревание» на своих переживаниях, неумение отвлечься)/эмоциональная неустойчивость/импульсивность/эмоциональная зависимость, необходимость близких эмоциональных контактов/бескомпромиссность 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188640"/>
            <a:ext cx="7355160" cy="1080120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Региональные 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43608" y="1268760"/>
            <a:ext cx="7643192" cy="5040560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Распоряжение Правительства Российской Федерации от 26 апреля 2021 г. № 1058 «Об утверждении комплекса мер до 2025 года по совершенствованию системы профилактики суицида среди несовершеннолетних»;</a:t>
            </a: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Распоряжение Правительства Республики Тыва от 03.06.2021 г. №245-р «Об утверждении комплекса мер до 2025 года по совершенствованию системы профилактики суицида среди несовершеннолетних на территории Республики Тыва»;</a:t>
            </a: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Приказ Министерства образования и науки Республики Тыва от 07.06.2021г. №743-д «Об исполнении комплекса мер до 2025 года по совершенствованию системы профилактики суицида в общеобразовательных организациях и организациях среднего профессионального образования»;</a:t>
            </a: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Приказ Министерства образования и науки Республики Тыва от 13.01.2021 г. №15-д «Об утверждении плана мероприятий по профилактике суицидов и суицидального поведения несовершеннолетних, обучающихся в общеобразовательных организациях и образовательных организациях среднего профессионального образования Республики Тыва»;</a:t>
            </a:r>
          </a:p>
          <a:p>
            <a:pPr algn="just"/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0"/>
            <a:ext cx="7498080" cy="69269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Суицидальные «маркеры»</a:t>
            </a:r>
            <a:r>
              <a:rPr lang="ru-RU" sz="3600" dirty="0" smtClean="0"/>
              <a:t/>
            </a:r>
            <a:br>
              <a:rPr lang="ru-RU" sz="3600" dirty="0" smtClean="0"/>
            </a:b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467543" y="895255"/>
          <a:ext cx="8466907" cy="582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92289"/>
                <a:gridCol w="5874618"/>
              </a:tblGrid>
              <a:tr h="352295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Методы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Маркеры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336337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Тестирование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600" b="1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Опросник</a:t>
                      </a:r>
                      <a:r>
                        <a:rPr lang="ru-RU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PEN</a:t>
                      </a:r>
                      <a:r>
                        <a:rPr lang="ru-RU" sz="16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(</a:t>
                      </a:r>
                      <a:r>
                        <a:rPr lang="ru-RU" sz="1600" b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Г.Айзенк</a:t>
                      </a:r>
                      <a:r>
                        <a:rPr lang="ru-RU" sz="16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ru-RU" sz="1600" b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С.Айзенк</a:t>
                      </a:r>
                      <a:r>
                        <a:rPr lang="ru-RU" sz="16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</a:p>
                    <a:p>
                      <a:pPr algn="just"/>
                      <a:r>
                        <a:rPr lang="ru-RU" sz="16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Симптомокомпоненты</a:t>
                      </a:r>
                      <a:r>
                        <a:rPr lang="ru-RU" sz="1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: нейропсихическая лабильность, </a:t>
                      </a:r>
                      <a:r>
                        <a:rPr lang="ru-RU" sz="16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психотизм</a:t>
                      </a:r>
                      <a:r>
                        <a:rPr lang="ru-RU" sz="1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(18 баллов и выше) экстраверсия (менее 7 баллов)</a:t>
                      </a:r>
                    </a:p>
                    <a:p>
                      <a:pPr algn="just"/>
                      <a:r>
                        <a:rPr lang="ru-RU" sz="16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Многофакторный личностный </a:t>
                      </a:r>
                      <a:r>
                        <a:rPr lang="ru-RU" sz="1600" b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опросник</a:t>
                      </a:r>
                      <a:r>
                        <a:rPr lang="ru-RU" sz="16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6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FPI </a:t>
                      </a:r>
                      <a:r>
                        <a:rPr lang="en-US" sz="1600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(</a:t>
                      </a:r>
                      <a:r>
                        <a:rPr lang="ru-RU" sz="1600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модифицированная форма В</a:t>
                      </a:r>
                      <a:r>
                        <a:rPr lang="ru-RU" sz="1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., </a:t>
                      </a:r>
                      <a:r>
                        <a:rPr lang="ru-RU" sz="16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И.Фаренберг</a:t>
                      </a:r>
                      <a:r>
                        <a:rPr lang="ru-RU" sz="1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ru-RU" sz="16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Х.Зарг</a:t>
                      </a:r>
                      <a:r>
                        <a:rPr lang="ru-RU" sz="1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ru-RU" sz="16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Р.Гампел</a:t>
                      </a:r>
                      <a:r>
                        <a:rPr lang="en-US" sz="1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r>
                        <a:rPr lang="ru-RU" sz="1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pPr algn="just"/>
                      <a:r>
                        <a:rPr lang="ru-RU" sz="16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Симптомокомпоненты</a:t>
                      </a:r>
                      <a:r>
                        <a:rPr lang="ru-RU" sz="1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: </a:t>
                      </a:r>
                      <a:r>
                        <a:rPr lang="ru-RU" sz="16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невротичность</a:t>
                      </a:r>
                      <a:r>
                        <a:rPr lang="ru-RU" sz="1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17; спонтанная агрессивность 13; депрессивность 14; эмоциональная лабильность 14; </a:t>
                      </a:r>
                    </a:p>
                    <a:p>
                      <a:pPr algn="just"/>
                      <a:r>
                        <a:rPr lang="ru-RU" sz="16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Тест «</a:t>
                      </a:r>
                      <a:r>
                        <a:rPr lang="ru-RU" sz="1600" b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Дом.Дерево.Человек</a:t>
                      </a:r>
                      <a:r>
                        <a:rPr lang="ru-RU" sz="16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»</a:t>
                      </a:r>
                    </a:p>
                    <a:p>
                      <a:pPr algn="just"/>
                      <a:r>
                        <a:rPr lang="ru-RU" sz="16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Симптомокомпоненты</a:t>
                      </a:r>
                      <a:r>
                        <a:rPr lang="ru-RU" sz="1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: </a:t>
                      </a:r>
                    </a:p>
                    <a:p>
                      <a:pPr algn="just"/>
                      <a:r>
                        <a:rPr lang="ru-RU" sz="16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незащищенность, тревожность, недоверие к себе, чувство неполноценности, враждебность, конфликтность (фрустрация), трудности в общении</a:t>
                      </a:r>
                    </a:p>
                    <a:p>
                      <a:pPr algn="just"/>
                      <a:r>
                        <a:rPr lang="ru-RU" sz="16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Цветовой тест отношений А.М.Эткинда</a:t>
                      </a:r>
                    </a:p>
                    <a:p>
                      <a:pPr algn="just"/>
                      <a:r>
                        <a:rPr lang="ru-RU" sz="16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Симптомокомпоненты</a:t>
                      </a:r>
                      <a:r>
                        <a:rPr lang="ru-RU" sz="1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: </a:t>
                      </a:r>
                    </a:p>
                    <a:p>
                      <a:pPr algn="just"/>
                      <a:r>
                        <a:rPr lang="ru-RU" sz="16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желтый</a:t>
                      </a:r>
                      <a:r>
                        <a:rPr lang="ru-RU" sz="16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, черный в начале цветового ряда;</a:t>
                      </a:r>
                    </a:p>
                    <a:p>
                      <a:pPr algn="just"/>
                      <a:r>
                        <a:rPr lang="ru-RU" sz="16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Красный, черный в начале цветового ряда;</a:t>
                      </a:r>
                    </a:p>
                    <a:p>
                      <a:pPr algn="just"/>
                      <a:r>
                        <a:rPr lang="ru-RU" sz="16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Зеленый, черный в начале цветового ряда;</a:t>
                      </a:r>
                    </a:p>
                    <a:p>
                      <a:pPr algn="just"/>
                      <a:r>
                        <a:rPr lang="ru-RU" sz="16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Синий, черный в начале цветового ряда;</a:t>
                      </a:r>
                    </a:p>
                    <a:p>
                      <a:pPr algn="just"/>
                      <a:r>
                        <a:rPr lang="ru-RU" sz="16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Серый, коричневый, черный в начале цветового ряда, на 1-4 месте.</a:t>
                      </a:r>
                    </a:p>
                    <a:p>
                      <a:pPr algn="just"/>
                      <a:r>
                        <a:rPr lang="ru-RU" sz="1600" b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Опросник</a:t>
                      </a:r>
                      <a:r>
                        <a:rPr lang="ru-RU" sz="16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школьной тревожности (</a:t>
                      </a:r>
                      <a:r>
                        <a:rPr lang="ru-RU" sz="1600" b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Филлипс</a:t>
                      </a:r>
                      <a:r>
                        <a:rPr lang="ru-RU" sz="16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0"/>
            <a:ext cx="7498080" cy="1268760"/>
          </a:xfrm>
        </p:spPr>
        <p:txBody>
          <a:bodyPr>
            <a:normAutofit/>
          </a:bodyPr>
          <a:lstStyle/>
          <a:p>
            <a:pPr algn="ctr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Классные часы, направленные на развитие компонентов жизнестойкости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9552" y="1268760"/>
            <a:ext cx="8394136" cy="5328592"/>
          </a:xfrm>
        </p:spPr>
        <p:txBody>
          <a:bodyPr>
            <a:normAutofit fontScale="47500" lnSpcReduction="20000"/>
          </a:bodyPr>
          <a:lstStyle/>
          <a:p>
            <a:pPr algn="just">
              <a:buFont typeface="Wingdings" pitchFamily="2" charset="2"/>
              <a:buChar char="ü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«Жизнестойкий человек, как им стать?» - подробно обсуждается сущность жизнестойкости, ее компоненты, примеры жизнестойкого поведения художественных героев, деятелей науки, искусства, спорта;</a:t>
            </a:r>
          </a:p>
          <a:p>
            <a:pPr algn="just">
              <a:buFont typeface="Wingdings" pitchFamily="2" charset="2"/>
              <a:buChar char="ü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«Как успешно общаться и налаживать контакты» - классный руководитель представляет подросткам информацию о сущности и способах развития коммуникативных способностей и умений; педагог-психолог проводит коммуникативный тренинг;</a:t>
            </a:r>
          </a:p>
          <a:p>
            <a:pPr algn="just">
              <a:buFont typeface="Wingdings" pitchFamily="2" charset="2"/>
              <a:buChar char="ü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«Учимся принимать решения» - классный час в виде семинара, на котором обучающиеся обмениваются информацией о социальной активности, компетентности, социальной смелости и решительности, о необходимости их нравственной направленности; педагог-психолог предлагает способы развития данных характеристик;</a:t>
            </a:r>
          </a:p>
          <a:p>
            <a:pPr algn="just">
              <a:buFont typeface="Wingdings" pitchFamily="2" charset="2"/>
              <a:buChar char="ü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«Мои жизненные планы» - обсуждается важность жизненных смыслов и целей, осознанности жизни, обучающиеся упражняются в постановке тактических и стратегических жизненных целей, в выборе средств их достижения, обучаются технике жизненного анализа;</a:t>
            </a:r>
          </a:p>
          <a:p>
            <a:pPr algn="just">
              <a:buFont typeface="Wingdings" pitchFamily="2" charset="2"/>
              <a:buChar char="ü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«Хорошо ли быть уверенным в себе?» - проводится в форме диспута. Обсуждаются позитивные и негативные стороны завышенной самооценки; педагог-психолог проводит тренинг уверенности в себе;</a:t>
            </a:r>
          </a:p>
          <a:p>
            <a:pPr algn="just">
              <a:buFont typeface="Wingdings" pitchFamily="2" charset="2"/>
              <a:buChar char="ü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«В чем ценность жизни?»  - обсуждение  с подростками жизненных целей, ценностей и смыслов, жизненных ситуаций людей с разными жизненными смыслами, целями и ценностями;</a:t>
            </a:r>
          </a:p>
          <a:p>
            <a:pPr algn="just">
              <a:buFont typeface="Wingdings" pitchFamily="2" charset="2"/>
              <a:buChar char="ü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«Как успешно преодолевать трудности?» - представляется информация о волевых качествах и их развитии, их обязательной нравственной направленности, обсуждение примеров успешного преодоления трудностей,; встреча с человеком, проявившим свою жизнестойкость в трудной ситуации </a:t>
            </a:r>
            <a:endParaRPr lang="ru-RU" dirty="0"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32770" name="Picture 2" descr="C:\Users\Biblioteka\Desktop\Суицид общая папка\Картинки СС\maket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404664"/>
            <a:ext cx="8208912" cy="604867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188640"/>
            <a:ext cx="7355160" cy="1080120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Региональные 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43608" y="1268760"/>
            <a:ext cx="7643192" cy="5040560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Распоряжение Правительства Российской Федерации от 26 апреля 2021 г. № 1058 «Об утверждении комплекса мер до 2025 года по совершенствованию системы профилактики суицида среди несовершеннолетних»;</a:t>
            </a: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Распоряжение Правительства Республики Тыва от 03.06.2021 г. №245-р «Об утверждении комплекса мер до 2025 года по совершенствованию системы профилактики суицида среди несовершеннолетних на территории Республики Тыва»;</a:t>
            </a: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Приказ Министерства образования и науки Республики Тыва от 07.06.2021г. №743-д «Об исполнении комплекса мер до 2025 года по совершенствованию системы профилактики суицида в общеобразовательных организациях и организациях среднего профессионального образования»;</a:t>
            </a: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Приказ Министерства образования и науки Республики Тыва от 13.01.2021 г. №15-д «Об утверждении плана мероприятий по профилактике суицидов и суицидального поведения несовершеннолетних, обучающихся в общеобразовательных организациях и образовательных организациях среднего профессионального образования Республики Тыва»;</a:t>
            </a:r>
          </a:p>
          <a:p>
            <a:pPr algn="just"/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361290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>
              <a:lnSpc>
                <a:spcPct val="90000"/>
              </a:lnSpc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(самоубийство, от лат.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sui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– себя,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caedere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– убивать); </a:t>
            </a:r>
          </a:p>
          <a:p>
            <a:pPr algn="just">
              <a:lnSpc>
                <a:spcPct val="90000"/>
              </a:lnSpc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является одной из наиболее трагичных форм девиантного (отклоняющегося) поведения, поскольку добровольное лишение себя жизни не есть общепринятая норма;</a:t>
            </a:r>
          </a:p>
          <a:p>
            <a:pPr algn="just">
              <a:lnSpc>
                <a:spcPct val="90000"/>
              </a:lnSpc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исключительно человеческий акт. Люди, совершающие суицид, обычно страдают от сильной душевной боли и находятся в состоянии стресса, а также чувствуют невозможность справиться со своими проблемами; </a:t>
            </a:r>
          </a:p>
          <a:p>
            <a:pPr algn="just">
              <a:lnSpc>
                <a:spcPct val="90000"/>
              </a:lnSpc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это осознанное лишение себя жизни.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87624" y="260648"/>
            <a:ext cx="750952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Понятие о суицидальном поведении и суициде.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Причины проявления суицида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115616" y="1268760"/>
            <a:ext cx="7571184" cy="5040560"/>
          </a:xfrm>
        </p:spPr>
        <p:txBody>
          <a:bodyPr>
            <a:normAutofit fontScale="70000" lnSpcReduction="20000"/>
          </a:bodyPr>
          <a:lstStyle/>
          <a:p>
            <a:pPr lvl="0"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Отсутствие доброжелательного внимания со стороны взрослых;</a:t>
            </a:r>
          </a:p>
          <a:p>
            <a:pPr lvl="0"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Резкое повышение общего ритма жизни;</a:t>
            </a:r>
          </a:p>
          <a:p>
            <a:pPr lvl="0"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Социально-экономическая дестабилизация;</a:t>
            </a:r>
          </a:p>
          <a:p>
            <a:pPr lvl="0"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Алкоголизм и наркомания среди родителей;</a:t>
            </a:r>
          </a:p>
          <a:p>
            <a:pPr lvl="0"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Жестокое обращение с подростком, психологическое, физическое и сексуальное насилие;</a:t>
            </a:r>
          </a:p>
          <a:p>
            <a:pPr lvl="0"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Алкоголизм и наркомания среди подростков;</a:t>
            </a:r>
          </a:p>
          <a:p>
            <a:pPr lvl="0"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Неуверенность в завтрашнем дне;</a:t>
            </a:r>
          </a:p>
          <a:p>
            <a:pPr lvl="0"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Отсутствие морально-этических ценностей;</a:t>
            </a:r>
          </a:p>
          <a:p>
            <a:pPr lvl="0"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Низкая самооценка, трудности в самоопределении;</a:t>
            </a:r>
          </a:p>
          <a:p>
            <a:pPr lvl="0"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Бедность эмоциональной и интеллектуальной жизни;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Безответная влюбленность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188640"/>
            <a:ext cx="7498080" cy="1080120"/>
          </a:xfrm>
        </p:spPr>
        <p:txBody>
          <a:bodyPr>
            <a:normAutofit/>
          </a:bodyPr>
          <a:lstStyle/>
          <a:p>
            <a:pPr algn="ctr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Основные мотивы суицидального поведения у детей и подростков 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5149552"/>
          </a:xfrm>
        </p:spPr>
        <p:txBody>
          <a:bodyPr>
            <a:noAutofit/>
          </a:bodyPr>
          <a:lstStyle/>
          <a:p>
            <a:pPr algn="just">
              <a:buFont typeface="Arial" pitchFamily="34" charset="0"/>
              <a:buChar char="•"/>
            </a:pP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Переживание обиды, одиночества, отчужденности и непонимания;</a:t>
            </a:r>
          </a:p>
          <a:p>
            <a:pPr algn="just">
              <a:buFont typeface="Arial" pitchFamily="34" charset="0"/>
              <a:buChar char="•"/>
            </a:pP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Действительная и мнимая утрата любви родителей, неразделенное чувство и ревность;</a:t>
            </a:r>
          </a:p>
          <a:p>
            <a:pPr algn="just">
              <a:buFont typeface="Arial" pitchFamily="34" charset="0"/>
              <a:buChar char="•"/>
            </a:pP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Переживания, связанные со сложной обстановкой в семье, со смертью, разводом или уходом родителей из семьи;</a:t>
            </a:r>
          </a:p>
          <a:p>
            <a:pPr algn="just">
              <a:buFont typeface="Arial" pitchFamily="34" charset="0"/>
              <a:buChar char="•"/>
            </a:pP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Чувство вины, стыда, оскорбленного самолюбия, самообвинения;</a:t>
            </a:r>
          </a:p>
          <a:p>
            <a:pPr algn="just">
              <a:buFont typeface="Arial" pitchFamily="34" charset="0"/>
              <a:buChar char="•"/>
            </a:pP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Боязнь позора, насмешек или унижения;</a:t>
            </a:r>
          </a:p>
          <a:p>
            <a:pPr algn="just">
              <a:buFont typeface="Arial" pitchFamily="34" charset="0"/>
              <a:buChar char="•"/>
            </a:pP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Страх наказания, нежелание извиниться;</a:t>
            </a:r>
          </a:p>
          <a:p>
            <a:pPr algn="just">
              <a:buFont typeface="Arial" pitchFamily="34" charset="0"/>
              <a:buChar char="•"/>
            </a:pP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Любовные неудачи, сексуальные эксцессы, беременность;</a:t>
            </a:r>
          </a:p>
          <a:p>
            <a:pPr algn="just">
              <a:buFont typeface="Arial" pitchFamily="34" charset="0"/>
              <a:buChar char="•"/>
            </a:pP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Чувство мести, злобы, протеста, угроза или вымогательство;</a:t>
            </a:r>
          </a:p>
          <a:p>
            <a:pPr algn="just">
              <a:buFont typeface="Arial" pitchFamily="34" charset="0"/>
              <a:buChar char="•"/>
            </a:pP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Желание привлечь к себе внимание, вызвать сочувствие, избежать неприятных последствий, уйти от трудной ситуации, повлиять на другого человека;</a:t>
            </a:r>
          </a:p>
          <a:p>
            <a:pPr algn="just">
              <a:buFont typeface="Arial" pitchFamily="34" charset="0"/>
              <a:buChar char="•"/>
            </a:pP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Сочувствие или подражание товарищам, кумирам, героям книг или фильмов</a:t>
            </a:r>
            <a:endParaRPr lang="ru-RU" sz="19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621</TotalTime>
  <Words>3289</Words>
  <Application>Microsoft Office PowerPoint</Application>
  <PresentationFormat>Экран (4:3)</PresentationFormat>
  <Paragraphs>307</Paragraphs>
  <Slides>52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52</vt:i4>
      </vt:variant>
    </vt:vector>
  </HeadingPairs>
  <TitlesOfParts>
    <vt:vector size="53" baseType="lpstr">
      <vt:lpstr>Солнцестояние</vt:lpstr>
      <vt:lpstr>Профилактика суицидального поведения </vt:lpstr>
      <vt:lpstr> Законодательные и нормативные правовые акты, регулирующие профилактику суицидального поведения обучающихся </vt:lpstr>
      <vt:lpstr> </vt:lpstr>
      <vt:lpstr>Ведомственные документы по профилактике суицидального поведения: </vt:lpstr>
      <vt:lpstr>Региональные </vt:lpstr>
      <vt:lpstr>Региональные </vt:lpstr>
      <vt:lpstr> Понятие о суицидальном поведении и суициде. </vt:lpstr>
      <vt:lpstr>Причины проявления суицида </vt:lpstr>
      <vt:lpstr>Основные мотивы суицидального поведения у детей и подростков </vt:lpstr>
      <vt:lpstr>Суицидальное поведение – любые внутренние или внешние формы психических актов, определяемые и направляемые представлениями о лишении себя жизни. </vt:lpstr>
      <vt:lpstr>Суицидальные мысли (представления, переживания)  – пассивные размышления об отсутствии ценности, смысла жизни, а также представления, фантазии на тему своей смерти, но не лишения себя жизни</vt:lpstr>
      <vt:lpstr>Суицидальные тенденции (замыслы, намерения) –   активные размышления, разработка плана суицида, определение способов, времени и места совершения самоубийства </vt:lpstr>
      <vt:lpstr>Суицидальные тенденции (замыслы, намерения) –   активные размышления, разработка плана суицида, определение способов, времени и места совершения самоубийства </vt:lpstr>
      <vt:lpstr>Суицидальные проявления   - когда во внешнем поведении проявляются побуждения к непосредственному осуществлению суицидального замысла, а в речи появляются высказывания в той или иной форме про суицидальные намерения</vt:lpstr>
      <vt:lpstr>Суицидальные покушения (попытки)   – целенаправленное оперирование средствами лишения себя жизни с целью покончить жизнь самоубийством или с демонстративно-шантажными целями.</vt:lpstr>
      <vt:lpstr>Суицидальный риск   – потенциальная готовность личности совершить самоубийство. </vt:lpstr>
      <vt:lpstr>Слайд 17</vt:lpstr>
      <vt:lpstr>Слайд 18</vt:lpstr>
      <vt:lpstr>Склонность к суицидальному поведению наблюдается у подростков:</vt:lpstr>
      <vt:lpstr>Особенности суицидального поведения подростков</vt:lpstr>
      <vt:lpstr>Факторы, способствующие суицидальному поведению подростков</vt:lpstr>
      <vt:lpstr>Суицидально опасная референтная группа</vt:lpstr>
      <vt:lpstr> </vt:lpstr>
      <vt:lpstr>Концепции суицидального поведения </vt:lpstr>
      <vt:lpstr>Социологическая концепция</vt:lpstr>
      <vt:lpstr>В рамках данной концепции выделяют следующие типы суицидов:  1. Эгоистическое самоубийство у лиц, недостаточно интегрированных в социальной группе.  2. Альтруистическое самоубийство при полной интеграции с социальной группой («с чувством долга, с мистическим энтузиазмом, со спокойной храбростью»).  3. Аномическое самоубийство как реакция личности на тяжелые изменения в социальных устоях общества, приводящие к нарушению взаимных связей индивида и социальной группы по причине неудач в приспособлении.</vt:lpstr>
      <vt:lpstr>Психологическая концепция </vt:lpstr>
      <vt:lpstr>Психологические особенности, способствующие повышению суицидального риска</vt:lpstr>
      <vt:lpstr>Самоубийство –  психологическое явление  и чтобы понять его, нужно понять душевное состояние человека, который решил покончить с собой  (Бердяев Н.А.)</vt:lpstr>
      <vt:lpstr>Э. Шнейдман перечисляет десять общих психологических характеристик самоубийств.</vt:lpstr>
      <vt:lpstr>Психологические потребности, фрустрация которых объясняет большинство самоубийств:</vt:lpstr>
      <vt:lpstr>Психопатологическая концепция</vt:lpstr>
      <vt:lpstr>Больные, склонные к суицидальным действиям, в первую очередь требуют внимания врача.   Если же суицидальные действия совершают практически здоровые люди в ответ на создавшиеся объективные психотравмирующие обстоятельства, то компетенции врача недостаточно </vt:lpstr>
      <vt:lpstr>Социально-психологическая концепция</vt:lpstr>
      <vt:lpstr>Слайд 35</vt:lpstr>
      <vt:lpstr>Кризисное состояние характеризуется:</vt:lpstr>
      <vt:lpstr>Наиболее часто встречаемые  варианты развития  психологических кризисных состояний</vt:lpstr>
      <vt:lpstr>Можно выделить наиболее часто встречающиеся виды личностного смысла действия по лишению себя жизни. </vt:lpstr>
      <vt:lpstr>Повторные суицидальные попытки</vt:lpstr>
      <vt:lpstr>Выделяют четыре типа постсуицидов</vt:lpstr>
      <vt:lpstr>Особенности депрессии у подростков:</vt:lpstr>
      <vt:lpstr>Суицидологическая диагностика</vt:lpstr>
      <vt:lpstr>Сравнительный анализ характеристик «суицидальной» и жизнестойкой личности</vt:lpstr>
      <vt:lpstr>Сравнительный анализ характеристик «суицидальной» и жизнестойкой личности</vt:lpstr>
      <vt:lpstr>Возможные возрастные особенности реагирования детей на кризисную ситуацию </vt:lpstr>
      <vt:lpstr> </vt:lpstr>
      <vt:lpstr> </vt:lpstr>
      <vt:lpstr>Суицидальные «маркеры»</vt:lpstr>
      <vt:lpstr> Суицидальные «маркеры» </vt:lpstr>
      <vt:lpstr> Суицидальные «маркеры» </vt:lpstr>
      <vt:lpstr>Классные часы, направленные на развитие компонентов жизнестойкости</vt:lpstr>
      <vt:lpstr>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Профилактика суицидального поведения </dc:title>
  <dc:creator>Светлана</dc:creator>
  <cp:lastModifiedBy>П7</cp:lastModifiedBy>
  <cp:revision>134</cp:revision>
  <dcterms:created xsi:type="dcterms:W3CDTF">2019-09-25T03:02:08Z</dcterms:created>
  <dcterms:modified xsi:type="dcterms:W3CDTF">2021-12-10T06:22:43Z</dcterms:modified>
</cp:coreProperties>
</file>